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307" r:id="rId14"/>
    <p:sldId id="310" r:id="rId15"/>
    <p:sldId id="269" r:id="rId16"/>
    <p:sldId id="270" r:id="rId17"/>
    <p:sldId id="271" r:id="rId18"/>
    <p:sldId id="309" r:id="rId19"/>
    <p:sldId id="273" r:id="rId20"/>
    <p:sldId id="274" r:id="rId21"/>
    <p:sldId id="311" r:id="rId22"/>
    <p:sldId id="275" r:id="rId23"/>
    <p:sldId id="276" r:id="rId24"/>
    <p:sldId id="277" r:id="rId25"/>
    <p:sldId id="278" r:id="rId26"/>
    <p:sldId id="279" r:id="rId27"/>
    <p:sldId id="303" r:id="rId28"/>
    <p:sldId id="304" r:id="rId29"/>
    <p:sldId id="305" r:id="rId30"/>
    <p:sldId id="306" r:id="rId31"/>
    <p:sldId id="281" r:id="rId32"/>
    <p:sldId id="280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2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72" d="100"/>
          <a:sy n="72" d="100"/>
        </p:scale>
        <p:origin x="62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21818-E75A-458F-AC5B-0E9A2C76B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056" y="448056"/>
            <a:ext cx="11292840" cy="3401568"/>
          </a:xfrm>
        </p:spPr>
        <p:txBody>
          <a:bodyPr anchor="b">
            <a:normAutofit/>
          </a:bodyPr>
          <a:lstStyle>
            <a:lvl1pPr algn="l"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EE64DE-978B-4F95-BB3C-D027D80087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6" y="4471416"/>
            <a:ext cx="11292840" cy="1481328"/>
          </a:xfr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2400">
                <a:solidFill>
                  <a:schemeClr val="tx2">
                    <a:alpha val="5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6CC717-08C5-4F3E-B8AA-BA93C8755982}"/>
              </a:ext>
            </a:extLst>
          </p:cNvPr>
          <p:cNvCxnSpPr>
            <a:cxnSpLocks/>
          </p:cNvCxnSpPr>
          <p:nvPr/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96B5700-AA45-4E20-8BE5-2762041130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C5B7199-CC00-4D38-8B48-F8A539112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6BC76EC-3453-4CE0-A71D-BD21940757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Saturday, July 2, 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390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733FC-38A1-463C-BF3D-0D99784E0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FD076A-A004-4560-A43B-028624E20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48056" y="1956816"/>
            <a:ext cx="11301984" cy="3995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FBA60-9309-4F2A-9FA9-305C4AFBE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53CF612A-4CB0-4F57-9A87-F049CECB184D}" type="datetime2">
              <a:rPr lang="en-US" smtClean="0"/>
              <a:t>Saturday, July 2,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BF451-928F-4E55-8A76-111D0E211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EC161-BA80-4E93-AEB1-B61E38C0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86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44E3E-5EFE-4FCB-86A2-5E20CC6525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232136" y="448056"/>
            <a:ext cx="1581912" cy="55046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95005E-2E0C-4200-BF29-1135A35E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38912" y="438912"/>
            <a:ext cx="9436608" cy="55046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BBBED-3B21-4271-BC0F-BBA258B59D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F397F40-C8F7-4897-A6B8-241042F913A9}" type="datetime2">
              <a:rPr lang="en-US" smtClean="0"/>
              <a:t>Saturday, July 2,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9CED5-56F3-4943-8143-918F7A860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87180-7248-4741-8E3B-9AAFB414D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82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B7685-BDD9-488F-B082-33592E0F1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CB5FF-7FB5-4B8A-BF1C-48765D40B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3783013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DA03860-F8F0-4186-B5D0-72C935B2C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0B9D802-9E36-42DA-B6CA-6C937CBE8A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227B5A7-BF66-4C50-9DAD-A24070310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Saturday, July 2, 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974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E2B8D-DB20-44D1-84BC-F76685913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448056"/>
            <a:ext cx="11311128" cy="3401568"/>
          </a:xfrm>
        </p:spPr>
        <p:txBody>
          <a:bodyPr anchor="b">
            <a:normAutofit/>
          </a:bodyPr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94C298-618E-4642-8F2B-8DD253ED5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4471416"/>
            <a:ext cx="11292840" cy="1481328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2">
                    <a:alpha val="5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3ECD5-2EEA-457B-9C93-36F8AF368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10EDCA73-0A86-4195-A787-75037827079D}" type="datetime2">
              <a:rPr lang="en-US" smtClean="0"/>
              <a:t>Saturday, July 2,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A15D4-F172-4025-9290-C8F5D4197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6CD73-9984-4E1D-BD74-37115C1F4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9FAD47-5E44-4EE5-A422-A77593F8F3A3}"/>
              </a:ext>
            </a:extLst>
          </p:cNvPr>
          <p:cNvCxnSpPr>
            <a:cxnSpLocks/>
          </p:cNvCxnSpPr>
          <p:nvPr/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61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74E41-AB27-418C-AA9E-8F863DDE3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9E10A-E18D-4122-A71B-0A22F695E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1735200"/>
            <a:ext cx="5431536" cy="4214750"/>
          </a:xfrm>
        </p:spPr>
        <p:txBody>
          <a:bodyPr/>
          <a:lstStyle>
            <a:lvl1pPr marL="450000">
              <a:defRPr/>
            </a:lvl1pPr>
            <a:lvl2pPr marL="900000">
              <a:defRPr/>
            </a:lvl2pPr>
            <a:lvl3pPr marL="1350000">
              <a:defRPr/>
            </a:lvl3pPr>
            <a:lvl4pPr marL="1800000">
              <a:defRPr/>
            </a:lvl4pPr>
            <a:lvl5pPr marL="225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CB980D-2720-431B-88C8-4D837023B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9360" y="1735200"/>
            <a:ext cx="5431536" cy="4214750"/>
          </a:xfrm>
        </p:spPr>
        <p:txBody>
          <a:bodyPr/>
          <a:lstStyle>
            <a:lvl2pPr marL="900000">
              <a:defRPr/>
            </a:lvl2pPr>
            <a:lvl3pPr marL="1350000">
              <a:defRPr/>
            </a:lvl3pPr>
            <a:lvl4pPr marL="1800000">
              <a:defRPr/>
            </a:lvl4pPr>
            <a:lvl5pPr marL="243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8EB211-F6F7-4C53-B25F-F1EBF7A8BF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3C75374-B296-498E-A935-80631EA9020D}" type="datetime2">
              <a:rPr lang="en-US" smtClean="0"/>
              <a:t>Saturday, July 2,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AA830D-482E-415E-B855-D561B94BD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7FB2AC-9F49-4D35-8C5E-ECECC6B13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09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25D59-DC0A-4295-8714-902B54B98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11128" cy="114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A33E2-E7AE-4E37-9DF1-69697E45D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774952"/>
            <a:ext cx="5431536" cy="61264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0" i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2E79D5-E651-4B82-AFAA-DE6E16AC3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8056" y="2752344"/>
            <a:ext cx="5431536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91196-F771-42C3-A726-A4ECF561F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9360" y="1774952"/>
            <a:ext cx="5431536" cy="61264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0" i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76BA18-D373-4B5F-B812-5D5E4C2378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9360" y="2752344"/>
            <a:ext cx="5431536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95D0EB-9F99-4C95-ADA6-AC6B493CCA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B098B728-214A-4ABC-8432-5B3A5A66A987}" type="datetime2">
              <a:rPr lang="en-US" smtClean="0"/>
              <a:t>Saturday, July 2, 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EB69A9-1E48-4683-8873-D888C39E6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7E419C-3010-4562-BA4B-ECBC2DBE6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93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58066-A255-4886-A4B0-2AC829A76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11128" cy="5559552"/>
          </a:xfrm>
        </p:spPr>
        <p:txBody>
          <a:bodyPr wrap="square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8D80A-6560-46E3-AF30-9CEC54EA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015F02D0-6806-43AF-9888-2359BF40C204}" type="datetime2">
              <a:rPr lang="en-US" smtClean="0"/>
              <a:t>Saturday, July 2, 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B673C2-FB1E-46F5-8CFB-93B9DB807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1E2120-410F-4382-81AB-37F161F72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781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802222-E41B-48E7-BF06-5C5509D621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EE14D2D-B1AF-4197-82D6-FC1F8BD05681}" type="datetime2">
              <a:rPr lang="en-US" smtClean="0"/>
              <a:t>Saturday, July 2, 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A636E3-B721-46E8-882F-C123530F0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FC1178-3E0E-449A-B799-009C04C06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929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23392-4FF4-4922-A14E-8AA23A9BD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3447288" cy="1069848"/>
          </a:xfrm>
        </p:spPr>
        <p:txBody>
          <a:bodyPr wrap="square"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FB38E-5055-4C9B-9A3B-A7B3A4887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0832" y="393192"/>
            <a:ext cx="7379208" cy="555955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2EC2DB-2ED3-408C-BFF2-F413C9D8F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1733550"/>
            <a:ext cx="3447288" cy="421919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374FDF-3000-4B2C-AC88-8CE34D6805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98771CEB-9838-4245-91B8-EFBAFE2D8B44}" type="datetime2">
              <a:rPr lang="en-US" smtClean="0"/>
              <a:t>Saturday, July 2,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A0B7F4-5B8C-49BD-9BDA-FCBD13E2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02BC00-0803-4A53-8657-91CE0DB80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229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C2A98-C272-40D9-B75A-77A3D5867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3447288" cy="1069848"/>
          </a:xfrm>
        </p:spPr>
        <p:txBody>
          <a:bodyPr wrap="square"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D50DAC-9AC3-4A9A-91B7-6C95E43625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70832" y="441324"/>
            <a:ext cx="7373112" cy="55114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721B04-C243-49A9-B5D3-483379290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1735200"/>
            <a:ext cx="3447288" cy="421475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E949C-DD35-44F6-B45A-35134D7E12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51D3F6BF-A585-41F8-88DF-7E5D069F892A}" type="datetime2">
              <a:rPr lang="en-US" smtClean="0"/>
              <a:t>Saturday, July 2,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70102-4B8E-4FEC-9BB7-97FDC1EAB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6693AF-08A9-4388-A9B8-174D5395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967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DDBCE8-F60C-4E3A-83C0-BDE8DD2DE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01984" cy="1141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BC57F-72F2-48BC-B1EE-1F2C6155D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733550"/>
            <a:ext cx="11293200" cy="3783013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FBC45-A4BC-4EE5-82B1-8BC7912255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E1300-1995-409E-B058-59180872B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39030E9-7F3B-403F-96B2-7C2C627C30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Saturday, July 2, 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1125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i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0000" indent="-448056" algn="l" defTabSz="914400" rtl="0" eaLnBrk="1" latinLnBrk="0" hangingPunct="1">
        <a:lnSpc>
          <a:spcPct val="140000"/>
        </a:lnSpc>
        <a:spcBef>
          <a:spcPts val="10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1pPr>
      <a:lvl2pPr marL="90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2pPr>
      <a:lvl3pPr marL="135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3pPr>
      <a:lvl4pPr marL="180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4pPr>
      <a:lvl5pPr marL="225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48">
          <p15:clr>
            <a:srgbClr val="F26B43"/>
          </p15:clr>
        </p15:guide>
        <p15:guide id="2" pos="279">
          <p15:clr>
            <a:srgbClr val="F26B43"/>
          </p15:clr>
        </p15:guide>
        <p15:guide id="3" pos="1232">
          <p15:clr>
            <a:srgbClr val="5ACBF0"/>
          </p15:clr>
        </p15:guide>
        <p15:guide id="4" pos="1527">
          <p15:clr>
            <a:srgbClr val="5ACBF0"/>
          </p15:clr>
        </p15:guide>
        <p15:guide id="5" pos="2457">
          <p15:clr>
            <a:srgbClr val="5ACBF0"/>
          </p15:clr>
        </p15:guide>
        <p15:guide id="6" pos="2751">
          <p15:clr>
            <a:srgbClr val="5ACBF0"/>
          </p15:clr>
        </p15:guide>
        <p15:guide id="7" pos="3704">
          <p15:clr>
            <a:srgbClr val="5ACBF0"/>
          </p15:clr>
        </p15:guide>
        <p15:guide id="8" pos="3976">
          <p15:clr>
            <a:srgbClr val="5ACBF0"/>
          </p15:clr>
        </p15:guide>
        <p15:guide id="9" pos="4929">
          <p15:clr>
            <a:srgbClr val="5ACBF0"/>
          </p15:clr>
        </p15:guide>
        <p15:guide id="10" pos="5201">
          <p15:clr>
            <a:srgbClr val="5ACBF0"/>
          </p15:clr>
        </p15:guide>
        <p15:guide id="11" pos="6153">
          <p15:clr>
            <a:srgbClr val="5ACBF0"/>
          </p15:clr>
        </p15:guide>
        <p15:guide id="12" pos="6448">
          <p15:clr>
            <a:srgbClr val="5ACBF0"/>
          </p15:clr>
        </p15:guide>
        <p15:guide id="13" pos="7401">
          <p15:clr>
            <a:srgbClr val="F26B43"/>
          </p15:clr>
        </p15:guide>
        <p15:guide id="14" orient="horz" pos="3475">
          <p15:clr>
            <a:srgbClr val="F26B43"/>
          </p15:clr>
        </p15:guide>
        <p15:guide id="15" orient="horz" pos="278">
          <p15:clr>
            <a:srgbClr val="F26B43"/>
          </p15:clr>
        </p15:guide>
        <p15:guide id="16" orient="horz" pos="2886">
          <p15:clr>
            <a:srgbClr val="5ACBF0"/>
          </p15:clr>
        </p15:guide>
        <p15:guide id="17" orient="horz" pos="2591">
          <p15:clr>
            <a:srgbClr val="5ACBF0"/>
          </p15:clr>
        </p15:guide>
        <p15:guide id="18" orient="horz" pos="2024">
          <p15:clr>
            <a:srgbClr val="5ACBF0"/>
          </p15:clr>
        </p15:guide>
        <p15:guide id="19" orient="horz" pos="1729">
          <p15:clr>
            <a:srgbClr val="5ACBF0"/>
          </p15:clr>
        </p15:guide>
        <p15:guide id="20" orient="horz" pos="1162">
          <p15:clr>
            <a:srgbClr val="5ACBF0"/>
          </p15:clr>
        </p15:guide>
        <p15:guide id="21" orient="horz" pos="867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ingmusic.ableton.com/advanced-topics/modes.html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51DE6-75D7-46E4-9E12-138D8428F4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Let’s Learn About Modes!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666614-06DA-4D3D-B208-8A6437F267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Daniel Lee</a:t>
            </a:r>
          </a:p>
          <a:p>
            <a:r>
              <a:rPr lang="en-US" dirty="0"/>
              <a:t>justdaniel2009@gmail.com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076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Follow along on the worksheet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3 new modes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They all relate to the major or minor scale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70767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Example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Here’s how it sounds: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4" name="Aud-01">
            <a:hlinkClick r:id="" action="ppaction://media"/>
            <a:extLst>
              <a:ext uri="{FF2B5EF4-FFF2-40B4-BE49-F238E27FC236}">
                <a16:creationId xmlns:a16="http://schemas.microsoft.com/office/drawing/2014/main" id="{9A813DF8-32ED-6FCF-665A-48EF599663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52458" y="175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82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Example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Here’s how it looks: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5" name="Picture 4" descr="A picture containing antenna&#10;&#10;Description automatically generated">
            <a:extLst>
              <a:ext uri="{FF2B5EF4-FFF2-40B4-BE49-F238E27FC236}">
                <a16:creationId xmlns:a16="http://schemas.microsoft.com/office/drawing/2014/main" id="{A8936A3C-A71B-EB97-DF31-C94BC32A6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65" y="2584434"/>
            <a:ext cx="9703981" cy="227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446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Example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Here’s how it looks: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On the worksheet, answer the three questions for Example 1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5" name="Picture 4" descr="A picture containing antenna&#10;&#10;Description automatically generated">
            <a:extLst>
              <a:ext uri="{FF2B5EF4-FFF2-40B4-BE49-F238E27FC236}">
                <a16:creationId xmlns:a16="http://schemas.microsoft.com/office/drawing/2014/main" id="{A8936A3C-A71B-EB97-DF31-C94BC32A6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65" y="2584434"/>
            <a:ext cx="9703981" cy="227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5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Example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How it would sound without the F# (bottom line):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6" name="Picture 5" descr="A picture containing text, antenna&#10;&#10;Description automatically generated">
            <a:extLst>
              <a:ext uri="{FF2B5EF4-FFF2-40B4-BE49-F238E27FC236}">
                <a16:creationId xmlns:a16="http://schemas.microsoft.com/office/drawing/2014/main" id="{A6C2F2A9-0A23-8FF0-E971-2E806ED72D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321" y="2773538"/>
            <a:ext cx="8034670" cy="3144685"/>
          </a:xfrm>
          <a:prstGeom prst="rect">
            <a:avLst/>
          </a:prstGeom>
        </p:spPr>
      </p:pic>
      <p:pic>
        <p:nvPicPr>
          <p:cNvPr id="7" name="Simpsons Both Lines">
            <a:hlinkClick r:id="" action="ppaction://media"/>
            <a:extLst>
              <a:ext uri="{FF2B5EF4-FFF2-40B4-BE49-F238E27FC236}">
                <a16:creationId xmlns:a16="http://schemas.microsoft.com/office/drawing/2014/main" id="{E1AE347B-CDFF-88B6-E799-91B0B2D29D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69325" y="17351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3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Example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Here’s how it sounds: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Here’s how it sounds with just the melody: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5" name="Mixolydian Example">
            <a:hlinkClick r:id="" action="ppaction://media"/>
            <a:extLst>
              <a:ext uri="{FF2B5EF4-FFF2-40B4-BE49-F238E27FC236}">
                <a16:creationId xmlns:a16="http://schemas.microsoft.com/office/drawing/2014/main" id="{911A8077-91B4-4B8E-A653-E7D7D36F5B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6925" y="1854910"/>
            <a:ext cx="487363" cy="487363"/>
          </a:xfrm>
          <a:prstGeom prst="rect">
            <a:avLst/>
          </a:prstGeom>
        </p:spPr>
      </p:pic>
      <p:pic>
        <p:nvPicPr>
          <p:cNvPr id="4" name="Aud-03">
            <a:hlinkClick r:id="" action="ppaction://media"/>
            <a:extLst>
              <a:ext uri="{FF2B5EF4-FFF2-40B4-BE49-F238E27FC236}">
                <a16:creationId xmlns:a16="http://schemas.microsoft.com/office/drawing/2014/main" id="{5944D3A6-FCCC-072C-6690-6830C88B0D2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36392" y="31393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3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Example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Here’s how it looks: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On the worksheet, answer the three questions for Example 2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5" name="Picture 4" descr="A picture containing antenna&#10;&#10;Description automatically generated">
            <a:extLst>
              <a:ext uri="{FF2B5EF4-FFF2-40B4-BE49-F238E27FC236}">
                <a16:creationId xmlns:a16="http://schemas.microsoft.com/office/drawing/2014/main" id="{B1D6717C-1586-1D8B-885D-89A679AC7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111" y="2306998"/>
            <a:ext cx="5661778" cy="325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17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Example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Top line review (Ab Mixolydian, original):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5" name="Picture 4" descr="Diagram&#10;&#10;Description automatically generated with low confidence">
            <a:extLst>
              <a:ext uri="{FF2B5EF4-FFF2-40B4-BE49-F238E27FC236}">
                <a16:creationId xmlns:a16="http://schemas.microsoft.com/office/drawing/2014/main" id="{E893BAC7-23E5-9ACB-DAD4-B5965DB2B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171" y="2409822"/>
            <a:ext cx="4875657" cy="4312714"/>
          </a:xfrm>
          <a:prstGeom prst="rect">
            <a:avLst/>
          </a:prstGeom>
        </p:spPr>
      </p:pic>
      <p:pic>
        <p:nvPicPr>
          <p:cNvPr id="4" name="Aud-03">
            <a:hlinkClick r:id="" action="ppaction://media"/>
            <a:extLst>
              <a:ext uri="{FF2B5EF4-FFF2-40B4-BE49-F238E27FC236}">
                <a16:creationId xmlns:a16="http://schemas.microsoft.com/office/drawing/2014/main" id="{FF346FFE-2C1C-4A8A-AEAD-DCE0359D55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10992" y="17352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59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Example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Bottom line (Ab Major, if the melody matched the key signature):</a:t>
            </a:r>
          </a:p>
          <a:p>
            <a:pPr marL="1944" indent="0">
              <a:buNone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5" name="Picture 4" descr="Diagram&#10;&#10;Description automatically generated with low confidence">
            <a:extLst>
              <a:ext uri="{FF2B5EF4-FFF2-40B4-BE49-F238E27FC236}">
                <a16:creationId xmlns:a16="http://schemas.microsoft.com/office/drawing/2014/main" id="{E893BAC7-23E5-9ACB-DAD4-B5965DB2B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171" y="2409822"/>
            <a:ext cx="4875657" cy="4312714"/>
          </a:xfrm>
          <a:prstGeom prst="rect">
            <a:avLst/>
          </a:prstGeom>
        </p:spPr>
      </p:pic>
      <p:pic>
        <p:nvPicPr>
          <p:cNvPr id="6" name="Aud-04">
            <a:hlinkClick r:id="" action="ppaction://media"/>
            <a:extLst>
              <a:ext uri="{FF2B5EF4-FFF2-40B4-BE49-F238E27FC236}">
                <a16:creationId xmlns:a16="http://schemas.microsoft.com/office/drawing/2014/main" id="{8F3F669E-1ADA-C2A0-D59E-5BF111A58A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92858" y="1760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357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Example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Here’s how it sounds: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4" name="Aud-05">
            <a:hlinkClick r:id="" action="ppaction://media"/>
            <a:extLst>
              <a:ext uri="{FF2B5EF4-FFF2-40B4-BE49-F238E27FC236}">
                <a16:creationId xmlns:a16="http://schemas.microsoft.com/office/drawing/2014/main" id="{F68A934C-CC9D-8E65-6C11-0027F20C42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32325" y="17352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22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What are the two most common forms of scales we know?</a:t>
            </a:r>
          </a:p>
        </p:txBody>
      </p:sp>
    </p:spTree>
    <p:extLst>
      <p:ext uri="{BB962C8B-B14F-4D97-AF65-F5344CB8AC3E}">
        <p14:creationId xmlns:p14="http://schemas.microsoft.com/office/powerpoint/2010/main" val="82638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Example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Here’s how it looks: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On the worksheet, answer the three questions for Example 3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F3478045-F552-76D8-F1AD-829E42C58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650" y="2343513"/>
            <a:ext cx="5354700" cy="324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89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Example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Here’s how it sounds without</a:t>
            </a:r>
          </a:p>
          <a:p>
            <a:pPr marL="1944" indent="0">
              <a:buNone/>
            </a:pPr>
            <a:r>
              <a:rPr lang="en-US" sz="2400" dirty="0"/>
              <a:t>Th C# (bottom line):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FE3C3909-0B9A-ABC4-81A6-C394E35D8E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194" y="841488"/>
            <a:ext cx="5840547" cy="5175023"/>
          </a:xfrm>
          <a:prstGeom prst="rect">
            <a:avLst/>
          </a:prstGeom>
        </p:spPr>
      </p:pic>
      <p:pic>
        <p:nvPicPr>
          <p:cNvPr id="8" name="Scarborough Both Lines">
            <a:hlinkClick r:id="" action="ppaction://media"/>
            <a:extLst>
              <a:ext uri="{FF2B5EF4-FFF2-40B4-BE49-F238E27FC236}">
                <a16:creationId xmlns:a16="http://schemas.microsoft.com/office/drawing/2014/main" id="{004B96F9-5ACD-27F2-5245-4A714AB30B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4155" y="31853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76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Worksheet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Fill out the chart at the end of the worksheet. Use your previous answers to fill in the gray boxes.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18822F3C-1555-449D-8A4A-D1C5A34E2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191" y="3097268"/>
            <a:ext cx="7884929" cy="306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381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Worksheet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Another name for the major scale is the Ionian scale.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Another name for the minor scale is the Aeolian scale.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How could we describe the Lydian, Mixolydian, and Dorian scales in relation to the major or minor scale?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36453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Let’s Sing!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Watch my demo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Take a few minutes to experiment with the tools on your own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Sing together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https://learningmusic.ableton.com/advanced-topics/modes.html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720144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About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Originate from Ancient Greek musical systems, Greek Modes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Medieval Church used a similar system, sometimes called Church Modes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88995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About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Originate from Ancient Greek musical systems, Greek Modes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Medieval Church used a similar system, sometimes called Church Modes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Why do they exist?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They exist in many folk melodies throughout the world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Major/minor tonalities are not a worldwide standard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Composers use them for certain effects because qualities change between modes (especially Leading Tone (LT) placement)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31282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About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 algn="ctr">
              <a:buNone/>
            </a:pPr>
            <a:r>
              <a:rPr lang="en-US" sz="2400" dirty="0"/>
              <a:t>Ionian Mode (Major)</a:t>
            </a:r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r>
              <a:rPr lang="en-US" sz="2400" dirty="0"/>
              <a:t>Two tetrachords that sound major, have LT at end.</a:t>
            </a:r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endParaRPr lang="en-US" sz="2400" dirty="0"/>
          </a:p>
        </p:txBody>
      </p:sp>
      <p:pic>
        <p:nvPicPr>
          <p:cNvPr id="5" name="Picture 4" descr="A picture containing text, antenna&#10;&#10;Description automatically generated">
            <a:extLst>
              <a:ext uri="{FF2B5EF4-FFF2-40B4-BE49-F238E27FC236}">
                <a16:creationId xmlns:a16="http://schemas.microsoft.com/office/drawing/2014/main" id="{312FFEF7-DD03-4558-AB60-B6CDAEFA9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607" y="2444768"/>
            <a:ext cx="6448097" cy="196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8245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About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 algn="ctr">
              <a:buNone/>
            </a:pPr>
            <a:r>
              <a:rPr lang="en-US" sz="2400" dirty="0"/>
              <a:t>Ionian Mode (Major)</a:t>
            </a:r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r>
              <a:rPr lang="en-US" sz="2400" dirty="0"/>
              <a:t>Two pentachords, strong Tonic/Dominant combination.</a:t>
            </a:r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endParaRPr lang="en-US" sz="2400" dirty="0"/>
          </a:p>
        </p:txBody>
      </p:sp>
      <p:pic>
        <p:nvPicPr>
          <p:cNvPr id="6" name="Picture 5" descr="A picture containing text, antenna&#10;&#10;Description automatically generated">
            <a:extLst>
              <a:ext uri="{FF2B5EF4-FFF2-40B4-BE49-F238E27FC236}">
                <a16:creationId xmlns:a16="http://schemas.microsoft.com/office/drawing/2014/main" id="{9768DD2E-EAE7-4E5F-BDF6-E298A6DE0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476" y="2410401"/>
            <a:ext cx="6968359" cy="203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2842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About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 algn="ctr">
              <a:buNone/>
            </a:pPr>
            <a:r>
              <a:rPr lang="en-US" sz="2400" dirty="0"/>
              <a:t>Lydian Mode</a:t>
            </a:r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r>
              <a:rPr lang="en-US" sz="2400" dirty="0"/>
              <a:t>Leading tones for both Tonic and Dominant.</a:t>
            </a:r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endParaRPr lang="en-US" sz="2400" dirty="0"/>
          </a:p>
        </p:txBody>
      </p:sp>
      <p:pic>
        <p:nvPicPr>
          <p:cNvPr id="5" name="Picture 4" descr="Diagram&#10;&#10;Description automatically generated with low confidence">
            <a:extLst>
              <a:ext uri="{FF2B5EF4-FFF2-40B4-BE49-F238E27FC236}">
                <a16:creationId xmlns:a16="http://schemas.microsoft.com/office/drawing/2014/main" id="{368CF8F5-A8DA-4C39-996B-61FF78D36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311" y="2519519"/>
            <a:ext cx="6542690" cy="181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630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What are the two most common forms of scales we know?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Major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Minor</a:t>
            </a:r>
          </a:p>
        </p:txBody>
      </p:sp>
    </p:spTree>
    <p:extLst>
      <p:ext uri="{BB962C8B-B14F-4D97-AF65-F5344CB8AC3E}">
        <p14:creationId xmlns:p14="http://schemas.microsoft.com/office/powerpoint/2010/main" val="7776434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About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 algn="ctr">
              <a:buNone/>
            </a:pPr>
            <a:r>
              <a:rPr lang="en-US" sz="2400" dirty="0"/>
              <a:t>Mixolydian Mode</a:t>
            </a:r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r>
              <a:rPr lang="en-US" sz="2400" dirty="0"/>
              <a:t>Two major pentachords, like Major/Ionian, but in different places.</a:t>
            </a:r>
          </a:p>
          <a:p>
            <a:pPr marL="1944" indent="0" algn="ctr">
              <a:buNone/>
            </a:pPr>
            <a:r>
              <a:rPr lang="en-US" sz="2400" dirty="0"/>
              <a:t>(Refer back to Example 2)</a:t>
            </a:r>
          </a:p>
          <a:p>
            <a:pPr marL="1944" indent="0" algn="ctr">
              <a:buNone/>
            </a:pPr>
            <a:endParaRPr lang="en-US" sz="2400" dirty="0"/>
          </a:p>
          <a:p>
            <a:pPr marL="1944" indent="0" algn="ctr">
              <a:buNone/>
            </a:pPr>
            <a:endParaRPr lang="en-US" sz="2400" dirty="0"/>
          </a:p>
        </p:txBody>
      </p:sp>
      <p:pic>
        <p:nvPicPr>
          <p:cNvPr id="6" name="Picture 5" descr="A picture containing antenna&#10;&#10;Description automatically generated">
            <a:extLst>
              <a:ext uri="{FF2B5EF4-FFF2-40B4-BE49-F238E27FC236}">
                <a16:creationId xmlns:a16="http://schemas.microsoft.com/office/drawing/2014/main" id="{785D1D25-2197-4DED-A621-D3324B6DFA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214" y="2279101"/>
            <a:ext cx="6542690" cy="229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5625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About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Are there other modes?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Yes, we haven’t learned the Phrygian or Locrian modes yet.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Phrygian appears less frequently in Western music, and Locrian is more a theoretical mode.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166843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About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Are there other modes?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Yes, we haven’t learned the Phrygian or Locrian modes yet.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Phrygian appears less frequently in Western music, and Locrian is more a theoretical mode.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Are there other scale types?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Definitely: Pentatonic, Octatonic, Chromatic, scales used frequently in Jazz, ragas (Indian), scales not based on Western chromaticism (1/4 tones, etc.).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71216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Self-Check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  <a:endParaRPr lang="en-US" sz="2400" dirty="0"/>
          </a:p>
          <a:p>
            <a:pPr marL="1944" indent="0">
              <a:buNone/>
            </a:pPr>
            <a:r>
              <a:rPr lang="en-US" sz="2400" dirty="0"/>
              <a:t>C Major				Lydian		F#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610223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Self-Check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  <a:endParaRPr lang="en-US" sz="2400" dirty="0"/>
          </a:p>
          <a:p>
            <a:pPr marL="1944" indent="0">
              <a:buNone/>
            </a:pPr>
            <a:r>
              <a:rPr lang="en-US" sz="2400" dirty="0"/>
              <a:t>C Major				Lydian		F#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F Major				Lydian</a:t>
            </a:r>
          </a:p>
        </p:txBody>
      </p:sp>
    </p:spTree>
    <p:extLst>
      <p:ext uri="{BB962C8B-B14F-4D97-AF65-F5344CB8AC3E}">
        <p14:creationId xmlns:p14="http://schemas.microsoft.com/office/powerpoint/2010/main" val="12612636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Self-Check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  <a:endParaRPr lang="en-US" sz="2400" dirty="0"/>
          </a:p>
          <a:p>
            <a:pPr marL="1944" indent="0">
              <a:buNone/>
            </a:pPr>
            <a:r>
              <a:rPr lang="en-US" sz="2400" dirty="0"/>
              <a:t>C Major				Lydian		F#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F Major				Lydian		B natural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366580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Self-Check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  <a:endParaRPr lang="en-US" sz="2400" dirty="0"/>
          </a:p>
          <a:p>
            <a:pPr marL="1944" indent="0">
              <a:buNone/>
            </a:pPr>
            <a:r>
              <a:rPr lang="en-US" sz="2400" dirty="0"/>
              <a:t>C Major				Lydian		F#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F Major				Lydian		B natural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G Major				Mixolydian</a:t>
            </a:r>
          </a:p>
        </p:txBody>
      </p:sp>
    </p:spTree>
    <p:extLst>
      <p:ext uri="{BB962C8B-B14F-4D97-AF65-F5344CB8AC3E}">
        <p14:creationId xmlns:p14="http://schemas.microsoft.com/office/powerpoint/2010/main" val="38539315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Self-Check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  <a:endParaRPr lang="en-US" sz="2400" dirty="0"/>
          </a:p>
          <a:p>
            <a:pPr marL="1944" indent="0">
              <a:buNone/>
            </a:pPr>
            <a:r>
              <a:rPr lang="en-US" sz="2400" dirty="0"/>
              <a:t>C Major				Lydian		F#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F Major				Lydian		B natural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G Major				Mixolydian		F natural (lowered 7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217404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Self-Check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  <a:endParaRPr lang="en-US" sz="2400" dirty="0"/>
          </a:p>
          <a:p>
            <a:pPr marL="1944" indent="0">
              <a:buNone/>
            </a:pPr>
            <a:r>
              <a:rPr lang="en-US" sz="2400" dirty="0"/>
              <a:t>C Major				Lydian		F#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F Major				Lydian		B natural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G Major				Mixolydian		F natural (lowered 7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D minor				Dorian</a:t>
            </a:r>
          </a:p>
        </p:txBody>
      </p:sp>
    </p:spTree>
    <p:extLst>
      <p:ext uri="{BB962C8B-B14F-4D97-AF65-F5344CB8AC3E}">
        <p14:creationId xmlns:p14="http://schemas.microsoft.com/office/powerpoint/2010/main" val="1258213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Self-Check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  <a:endParaRPr lang="en-US" sz="2400" dirty="0"/>
          </a:p>
          <a:p>
            <a:pPr marL="1944" indent="0">
              <a:buNone/>
            </a:pPr>
            <a:r>
              <a:rPr lang="en-US" sz="2400" dirty="0"/>
              <a:t>C Major				Lydian		F#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F Major				Lydian		B natural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G Major				Mixolydian		F natural (lowered 7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D minor				Dorian		B natural (raised 6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89607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What are the two most common forms of scales we know?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Major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Minor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For today, the words “key” and “scale” may be used interchangeably.</a:t>
            </a:r>
          </a:p>
        </p:txBody>
      </p:sp>
    </p:spTree>
    <p:extLst>
      <p:ext uri="{BB962C8B-B14F-4D97-AF65-F5344CB8AC3E}">
        <p14:creationId xmlns:p14="http://schemas.microsoft.com/office/powerpoint/2010/main" val="13105204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Group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</a:p>
          <a:p>
            <a:pPr marL="1944" indent="0">
              <a:buNone/>
            </a:pPr>
            <a:r>
              <a:rPr lang="en-US" sz="2400" dirty="0"/>
              <a:t>Bb Major				Mixolydian</a:t>
            </a:r>
          </a:p>
        </p:txBody>
      </p:sp>
    </p:spTree>
    <p:extLst>
      <p:ext uri="{BB962C8B-B14F-4D97-AF65-F5344CB8AC3E}">
        <p14:creationId xmlns:p14="http://schemas.microsoft.com/office/powerpoint/2010/main" val="1870345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Group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</a:p>
          <a:p>
            <a:pPr marL="1944" indent="0">
              <a:buNone/>
            </a:pPr>
            <a:r>
              <a:rPr lang="en-US" sz="2400" dirty="0"/>
              <a:t>Bb Major				Mixolydian		Ab (lowered 7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379088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Group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</a:p>
          <a:p>
            <a:pPr marL="1944" indent="0">
              <a:buNone/>
            </a:pPr>
            <a:r>
              <a:rPr lang="en-US" sz="2400" dirty="0"/>
              <a:t>Bb Major				Mixolydian		Ab (lowered 7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C minor				Dorian</a:t>
            </a:r>
          </a:p>
        </p:txBody>
      </p:sp>
    </p:spTree>
    <p:extLst>
      <p:ext uri="{BB962C8B-B14F-4D97-AF65-F5344CB8AC3E}">
        <p14:creationId xmlns:p14="http://schemas.microsoft.com/office/powerpoint/2010/main" val="21557571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Group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</a:p>
          <a:p>
            <a:pPr marL="1944" indent="0">
              <a:buNone/>
            </a:pPr>
            <a:r>
              <a:rPr lang="en-US" sz="2400" dirty="0"/>
              <a:t>Bb Major				Mixolydian		Ab (lowered 7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C minor				Dorian		A natural (raised 6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721991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Group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</a:p>
          <a:p>
            <a:pPr marL="1944" indent="0">
              <a:buNone/>
            </a:pPr>
            <a:r>
              <a:rPr lang="en-US" sz="2400" dirty="0"/>
              <a:t>Bb Major				Mixolydian		Ab (lowered 7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C minor				Dorian		A natural (raised 6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D Major				Lydian</a:t>
            </a:r>
          </a:p>
        </p:txBody>
      </p:sp>
    </p:spTree>
    <p:extLst>
      <p:ext uri="{BB962C8B-B14F-4D97-AF65-F5344CB8AC3E}">
        <p14:creationId xmlns:p14="http://schemas.microsoft.com/office/powerpoint/2010/main" val="40858710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Group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</a:p>
          <a:p>
            <a:pPr marL="1944" indent="0">
              <a:buNone/>
            </a:pPr>
            <a:r>
              <a:rPr lang="en-US" sz="2400" dirty="0"/>
              <a:t>Bb Major				Mixolydian		Ab (lowered 7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C minor				Dorian		A natural (raised 6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D Major				Lydian		G#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117452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Group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</a:p>
          <a:p>
            <a:pPr marL="1944" indent="0">
              <a:buNone/>
            </a:pPr>
            <a:r>
              <a:rPr lang="en-US" sz="2400" dirty="0"/>
              <a:t>Bb Major				Mixolydian		Ab (lowered 7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C minor				Dorian		A natural (raised 6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D Major				Lydian		G#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F Major							B natural</a:t>
            </a:r>
          </a:p>
        </p:txBody>
      </p:sp>
    </p:spTree>
    <p:extLst>
      <p:ext uri="{BB962C8B-B14F-4D97-AF65-F5344CB8AC3E}">
        <p14:creationId xmlns:p14="http://schemas.microsoft.com/office/powerpoint/2010/main" val="7243333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Group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</a:p>
          <a:p>
            <a:pPr marL="1944" indent="0">
              <a:buNone/>
            </a:pPr>
            <a:r>
              <a:rPr lang="en-US" sz="2400" dirty="0"/>
              <a:t>Bb Major				Mixolydian		Ab (lowered 7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C minor				Dorian		A natural (raised 6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D Major				Lydian		G#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F Major				Lydian		B natural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917491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Group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</a:p>
          <a:p>
            <a:pPr marL="1944" indent="0">
              <a:buNone/>
            </a:pPr>
            <a:r>
              <a:rPr lang="en-US" sz="2400" dirty="0"/>
              <a:t>Bb Major				Mixolydian		Ab (lowered 7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C minor				Dorian		A natural (raised 6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D Major				Lydian		G#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F Major				Lydian		B natural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A Major							G natural</a:t>
            </a:r>
          </a:p>
        </p:txBody>
      </p:sp>
    </p:spTree>
    <p:extLst>
      <p:ext uri="{BB962C8B-B14F-4D97-AF65-F5344CB8AC3E}">
        <p14:creationId xmlns:p14="http://schemas.microsoft.com/office/powerpoint/2010/main" val="2768528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Group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</a:p>
          <a:p>
            <a:pPr marL="1944" indent="0">
              <a:buNone/>
            </a:pPr>
            <a:r>
              <a:rPr lang="en-US" sz="2400" dirty="0"/>
              <a:t>Bb Major				Mixolydian		Ab (lowered 7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C minor				Dorian		A natural (raised 6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D Major				Lydian		G#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F Major				Lydian		B natural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A Major				Mixolydian		G natural (lowered 7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57928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What type of scale is this?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CAA9DD-C298-4B90-BD3E-E30AADDBB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97" y="2485506"/>
            <a:ext cx="10611717" cy="114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0142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Group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</a:p>
          <a:p>
            <a:pPr marL="1944" indent="0">
              <a:buNone/>
            </a:pPr>
            <a:r>
              <a:rPr lang="en-US" sz="2400" dirty="0"/>
              <a:t>Bb Major				Mixolydian		Ab (lowered 7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C minor				Dorian		A natural (raised 6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D Major				Lydian		G#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F Major				Lydian		B natural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A Major				Mixolydian		G natural (lowered 7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E minor							C#</a:t>
            </a:r>
          </a:p>
        </p:txBody>
      </p:sp>
    </p:spTree>
    <p:extLst>
      <p:ext uri="{BB962C8B-B14F-4D97-AF65-F5344CB8AC3E}">
        <p14:creationId xmlns:p14="http://schemas.microsoft.com/office/powerpoint/2010/main" val="30795496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Group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47340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r>
              <a:rPr lang="en-US" sz="2400" u="sng" dirty="0"/>
              <a:t>Tonic/Implied Key</a:t>
            </a:r>
            <a:r>
              <a:rPr lang="en-US" sz="2400" dirty="0"/>
              <a:t>			</a:t>
            </a:r>
            <a:r>
              <a:rPr lang="en-US" sz="2400" u="sng" dirty="0"/>
              <a:t>Mode</a:t>
            </a:r>
            <a:r>
              <a:rPr lang="en-US" sz="2400" dirty="0"/>
              <a:t>			</a:t>
            </a:r>
            <a:r>
              <a:rPr lang="en-US" sz="2400" u="sng" dirty="0"/>
              <a:t>Altered Note</a:t>
            </a:r>
          </a:p>
          <a:p>
            <a:pPr marL="1944" indent="0">
              <a:buNone/>
            </a:pPr>
            <a:r>
              <a:rPr lang="en-US" sz="2400" dirty="0"/>
              <a:t>Bb Major				Mixolydian		Ab (lowered 7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C minor				Dorian		A natural (raised 6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D Major				Lydian		G#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F Major				Lydian		B natural (raised 4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A Major				Mixolydian		G natural (lowered 7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  <a:p>
            <a:pPr marL="1944" indent="0">
              <a:buNone/>
            </a:pPr>
            <a:r>
              <a:rPr lang="en-US" sz="2400" dirty="0"/>
              <a:t>E minor				Dorian		C# (raised 6</a:t>
            </a:r>
            <a:r>
              <a:rPr lang="en-US" sz="2400" baseline="30000" dirty="0"/>
              <a:t>th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960135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F2B57-F926-4D2A-8306-211A6F03A7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The End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18E26C-A879-4EFE-8EA9-70B10F1D25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Have a great day!</a:t>
            </a:r>
          </a:p>
        </p:txBody>
      </p:sp>
    </p:spTree>
    <p:extLst>
      <p:ext uri="{BB962C8B-B14F-4D97-AF65-F5344CB8AC3E}">
        <p14:creationId xmlns:p14="http://schemas.microsoft.com/office/powerpoint/2010/main" val="3704443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What type of scale is this?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944" indent="0" algn="ctr">
              <a:buNone/>
            </a:pPr>
            <a:r>
              <a:rPr lang="en-US" sz="2400" dirty="0"/>
              <a:t>Major! (C Major)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CAA9DD-C298-4B90-BD3E-E30AADDBB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97" y="2485506"/>
            <a:ext cx="10611717" cy="114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457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What type of scale is this?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944" indent="0" algn="ctr">
              <a:buNone/>
            </a:pPr>
            <a:r>
              <a:rPr lang="en-US" sz="2400" dirty="0"/>
              <a:t>(Alto Clef: remember that middle line is Middle C)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868636-7BE5-449D-9BED-F2F6C7149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63" y="2538853"/>
            <a:ext cx="10706986" cy="114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44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What type of scale is this?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944" indent="0" algn="ctr">
              <a:buNone/>
            </a:pPr>
            <a:r>
              <a:rPr lang="en-US" sz="2400" dirty="0"/>
              <a:t>(Alto Clef: remember that middle line is Middle C)</a:t>
            </a:r>
          </a:p>
          <a:p>
            <a:pPr marL="1944" indent="0" algn="ctr">
              <a:buNone/>
            </a:pPr>
            <a:r>
              <a:rPr lang="en-US" sz="2400" dirty="0"/>
              <a:t>Minor! (C minor)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868636-7BE5-449D-9BED-F2F6C7149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63" y="2538853"/>
            <a:ext cx="10706986" cy="114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422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BAA8-82C9-4DDA-BB09-5892E23E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4B5C1-C871-4CA1-BBBB-6F25BDAD5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944" indent="0" algn="ctr">
              <a:buNone/>
            </a:pPr>
            <a:r>
              <a:rPr lang="en-US" sz="3200" dirty="0"/>
              <a:t>Major and Minor scales belong to a bigger group of</a:t>
            </a:r>
          </a:p>
          <a:p>
            <a:pPr marL="1944" indent="0" algn="ctr">
              <a:buNone/>
            </a:pPr>
            <a:r>
              <a:rPr lang="en-US" sz="3200" dirty="0"/>
              <a:t>scales/keys called </a:t>
            </a:r>
            <a:r>
              <a:rPr lang="en-US" sz="3200" i="1" dirty="0"/>
              <a:t>Modes</a:t>
            </a:r>
            <a:r>
              <a:rPr lang="en-US" sz="3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69112373"/>
      </p:ext>
    </p:extLst>
  </p:cSld>
  <p:clrMapOvr>
    <a:masterClrMapping/>
  </p:clrMapOvr>
</p:sld>
</file>

<file path=ppt/theme/theme1.xml><?xml version="1.0" encoding="utf-8"?>
<a:theme xmlns:a="http://schemas.openxmlformats.org/drawingml/2006/main" name="ThinLineVTI">
  <a:themeElements>
    <a:clrScheme name="ThinLines Color Schem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BAC8"/>
      </a:accent1>
      <a:accent2>
        <a:srgbClr val="794DFF"/>
      </a:accent2>
      <a:accent3>
        <a:srgbClr val="00D17D"/>
      </a:accent3>
      <a:accent4>
        <a:srgbClr val="404040"/>
      </a:accent4>
      <a:accent5>
        <a:srgbClr val="FE5D21"/>
      </a:accent5>
      <a:accent6>
        <a:srgbClr val="B3B3B3"/>
      </a:accent6>
      <a:hlink>
        <a:srgbClr val="3E8FF1"/>
      </a:hlink>
      <a:folHlink>
        <a:srgbClr val="939393"/>
      </a:folHlink>
    </a:clrScheme>
    <a:fontScheme name="Custom 3">
      <a:majorFont>
        <a:latin typeface="Sagona Book"/>
        <a:ea typeface=""/>
        <a:cs typeface=""/>
      </a:majorFont>
      <a:minorFont>
        <a:latin typeface="Univer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inLineVTI" id="{DA2A884B-D36C-4F63-9FE8-3C89F2B99A40}" vid="{62C1F77B-42AE-47B9-869B-5CE48C8ED8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Thin line</Template>
  <TotalTime>304</TotalTime>
  <Words>1813</Words>
  <Application>Microsoft Office PowerPoint</Application>
  <PresentationFormat>Widescreen</PresentationFormat>
  <Paragraphs>253</Paragraphs>
  <Slides>52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Arial</vt:lpstr>
      <vt:lpstr>Calibri</vt:lpstr>
      <vt:lpstr>Calibri Light</vt:lpstr>
      <vt:lpstr>Sagona Book</vt:lpstr>
      <vt:lpstr>Times New Roman</vt:lpstr>
      <vt:lpstr>Univers</vt:lpstr>
      <vt:lpstr>ThinLineVTI</vt:lpstr>
      <vt:lpstr>Let’s Learn About Modes!</vt:lpstr>
      <vt:lpstr>Review</vt:lpstr>
      <vt:lpstr>Review</vt:lpstr>
      <vt:lpstr>Review</vt:lpstr>
      <vt:lpstr>Review</vt:lpstr>
      <vt:lpstr>Review</vt:lpstr>
      <vt:lpstr>Review</vt:lpstr>
      <vt:lpstr>Review</vt:lpstr>
      <vt:lpstr>PowerPoint Presentation</vt:lpstr>
      <vt:lpstr>Modes</vt:lpstr>
      <vt:lpstr>Example 1</vt:lpstr>
      <vt:lpstr>Example 1</vt:lpstr>
      <vt:lpstr>Example 1</vt:lpstr>
      <vt:lpstr>Example 1</vt:lpstr>
      <vt:lpstr>Example 2</vt:lpstr>
      <vt:lpstr>Example 2</vt:lpstr>
      <vt:lpstr>Example 2</vt:lpstr>
      <vt:lpstr>Example 2</vt:lpstr>
      <vt:lpstr>Example 3</vt:lpstr>
      <vt:lpstr>Example 3</vt:lpstr>
      <vt:lpstr>Example 3</vt:lpstr>
      <vt:lpstr>Worksheet</vt:lpstr>
      <vt:lpstr>Worksheet</vt:lpstr>
      <vt:lpstr>Let’s Sing!</vt:lpstr>
      <vt:lpstr>About Modes</vt:lpstr>
      <vt:lpstr>About Modes</vt:lpstr>
      <vt:lpstr>About Modes</vt:lpstr>
      <vt:lpstr>About Modes</vt:lpstr>
      <vt:lpstr>About Modes</vt:lpstr>
      <vt:lpstr>About Modes</vt:lpstr>
      <vt:lpstr>About Modes</vt:lpstr>
      <vt:lpstr>About Modes</vt:lpstr>
      <vt:lpstr>Self-Check</vt:lpstr>
      <vt:lpstr>Self-Check</vt:lpstr>
      <vt:lpstr>Self-Check</vt:lpstr>
      <vt:lpstr>Self-Check</vt:lpstr>
      <vt:lpstr>Self-Check</vt:lpstr>
      <vt:lpstr>Self-Check</vt:lpstr>
      <vt:lpstr>Self-Check</vt:lpstr>
      <vt:lpstr>Group Check</vt:lpstr>
      <vt:lpstr>Group Check</vt:lpstr>
      <vt:lpstr>Group Check</vt:lpstr>
      <vt:lpstr>Group Check</vt:lpstr>
      <vt:lpstr>Group Check</vt:lpstr>
      <vt:lpstr>Group Check</vt:lpstr>
      <vt:lpstr>Group Check</vt:lpstr>
      <vt:lpstr>Group Check</vt:lpstr>
      <vt:lpstr>Group Check</vt:lpstr>
      <vt:lpstr>Group Check</vt:lpstr>
      <vt:lpstr>Group Check</vt:lpstr>
      <vt:lpstr>Group Check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Daniel2019 Lee</dc:creator>
  <cp:lastModifiedBy>Lee, Daniel2019</cp:lastModifiedBy>
  <cp:revision>21</cp:revision>
  <dcterms:created xsi:type="dcterms:W3CDTF">2021-03-11T06:27:06Z</dcterms:created>
  <dcterms:modified xsi:type="dcterms:W3CDTF">2022-07-02T19:57:32Z</dcterms:modified>
</cp:coreProperties>
</file>