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m4a" ContentType="audio/mp4"/>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309" r:id="rId2"/>
    <p:sldId id="258" r:id="rId3"/>
    <p:sldId id="276" r:id="rId4"/>
    <p:sldId id="282" r:id="rId5"/>
    <p:sldId id="266" r:id="rId6"/>
    <p:sldId id="300" r:id="rId7"/>
    <p:sldId id="296" r:id="rId8"/>
    <p:sldId id="265" r:id="rId9"/>
    <p:sldId id="277" r:id="rId10"/>
    <p:sldId id="281" r:id="rId11"/>
    <p:sldId id="297" r:id="rId12"/>
    <p:sldId id="279" r:id="rId13"/>
    <p:sldId id="264" r:id="rId14"/>
    <p:sldId id="308" r:id="rId15"/>
    <p:sldId id="263" r:id="rId16"/>
    <p:sldId id="298" r:id="rId17"/>
    <p:sldId id="299" r:id="rId18"/>
    <p:sldId id="274" r:id="rId19"/>
    <p:sldId id="273" r:id="rId20"/>
    <p:sldId id="268" r:id="rId21"/>
    <p:sldId id="269" r:id="rId22"/>
    <p:sldId id="275" r:id="rId23"/>
    <p:sldId id="302" r:id="rId24"/>
    <p:sldId id="278" r:id="rId25"/>
    <p:sldId id="301" r:id="rId26"/>
    <p:sldId id="303" r:id="rId27"/>
    <p:sldId id="261" r:id="rId28"/>
    <p:sldId id="285" r:id="rId29"/>
    <p:sldId id="287" r:id="rId30"/>
    <p:sldId id="289" r:id="rId31"/>
    <p:sldId id="288" r:id="rId32"/>
    <p:sldId id="290" r:id="rId33"/>
    <p:sldId id="295" r:id="rId34"/>
    <p:sldId id="294" r:id="rId35"/>
    <p:sldId id="292" r:id="rId36"/>
    <p:sldId id="286" r:id="rId37"/>
    <p:sldId id="304" r:id="rId38"/>
    <p:sldId id="291" r:id="rId39"/>
    <p:sldId id="305" r:id="rId40"/>
    <p:sldId id="306" r:id="rId41"/>
    <p:sldId id="307" r:id="rId42"/>
    <p:sldId id="25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407"/>
    <p:restoredTop sz="91547"/>
  </p:normalViewPr>
  <p:slideViewPr>
    <p:cSldViewPr snapToGrid="0" snapToObjects="1">
      <p:cViewPr varScale="1">
        <p:scale>
          <a:sx n="85" d="100"/>
          <a:sy n="85" d="100"/>
        </p:scale>
        <p:origin x="200" y="200"/>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7351D0-0FB4-A24A-A119-C36C5D67954B}" type="datetimeFigureOut">
              <a:rPr lang="en-US" smtClean="0"/>
              <a:t>3/29/16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3253E2-E93F-8E47-96B3-1792612AD157}" type="slidenum">
              <a:rPr lang="en-US" smtClean="0"/>
              <a:t>‹#›</a:t>
            </a:fld>
            <a:endParaRPr lang="en-US"/>
          </a:p>
        </p:txBody>
      </p:sp>
    </p:spTree>
    <p:extLst>
      <p:ext uri="{BB962C8B-B14F-4D97-AF65-F5344CB8AC3E}">
        <p14:creationId xmlns:p14="http://schemas.microsoft.com/office/powerpoint/2010/main" val="634178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3253E2-E93F-8E47-96B3-1792612AD157}" type="slidenum">
              <a:rPr lang="en-US" smtClean="0"/>
              <a:t>1</a:t>
            </a:fld>
            <a:endParaRPr lang="en-US"/>
          </a:p>
        </p:txBody>
      </p:sp>
    </p:spTree>
    <p:extLst>
      <p:ext uri="{BB962C8B-B14F-4D97-AF65-F5344CB8AC3E}">
        <p14:creationId xmlns:p14="http://schemas.microsoft.com/office/powerpoint/2010/main" val="1966547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3253E2-E93F-8E47-96B3-1792612AD157}" type="slidenum">
              <a:rPr lang="en-US" smtClean="0"/>
              <a:t>7</a:t>
            </a:fld>
            <a:endParaRPr lang="en-US"/>
          </a:p>
        </p:txBody>
      </p:sp>
    </p:spTree>
    <p:extLst>
      <p:ext uri="{BB962C8B-B14F-4D97-AF65-F5344CB8AC3E}">
        <p14:creationId xmlns:p14="http://schemas.microsoft.com/office/powerpoint/2010/main" val="446723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3253E2-E93F-8E47-96B3-1792612AD157}" type="slidenum">
              <a:rPr lang="en-US" smtClean="0"/>
              <a:t>9</a:t>
            </a:fld>
            <a:endParaRPr lang="en-US"/>
          </a:p>
        </p:txBody>
      </p:sp>
    </p:spTree>
    <p:extLst>
      <p:ext uri="{BB962C8B-B14F-4D97-AF65-F5344CB8AC3E}">
        <p14:creationId xmlns:p14="http://schemas.microsoft.com/office/powerpoint/2010/main" val="674961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3253E2-E93F-8E47-96B3-1792612AD157}" type="slidenum">
              <a:rPr lang="en-US" smtClean="0"/>
              <a:t>15</a:t>
            </a:fld>
            <a:endParaRPr lang="en-US"/>
          </a:p>
        </p:txBody>
      </p:sp>
    </p:spTree>
    <p:extLst>
      <p:ext uri="{BB962C8B-B14F-4D97-AF65-F5344CB8AC3E}">
        <p14:creationId xmlns:p14="http://schemas.microsoft.com/office/powerpoint/2010/main" val="481370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3EB022-7BDA-0F45-A9B3-DEA680192089}" type="datetimeFigureOut">
              <a:rPr lang="en-US" smtClean="0"/>
              <a:t>3/29/16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2061048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3EB022-7BDA-0F45-A9B3-DEA680192089}" type="datetimeFigureOut">
              <a:rPr lang="en-US" smtClean="0"/>
              <a:t>3/29/16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1737743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3EB022-7BDA-0F45-A9B3-DEA680192089}" type="datetimeFigureOut">
              <a:rPr lang="en-US" smtClean="0"/>
              <a:t>3/29/16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48012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3EB022-7BDA-0F45-A9B3-DEA680192089}" type="datetimeFigureOut">
              <a:rPr lang="en-US" smtClean="0"/>
              <a:t>3/29/16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1974491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3EB022-7BDA-0F45-A9B3-DEA680192089}" type="datetimeFigureOut">
              <a:rPr lang="en-US" smtClean="0"/>
              <a:t>3/29/16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1576749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3EB022-7BDA-0F45-A9B3-DEA680192089}" type="datetimeFigureOut">
              <a:rPr lang="en-US" smtClean="0"/>
              <a:t>3/29/16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483398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3EB022-7BDA-0F45-A9B3-DEA680192089}" type="datetimeFigureOut">
              <a:rPr lang="en-US" smtClean="0"/>
              <a:t>3/29/16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554137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3EB022-7BDA-0F45-A9B3-DEA680192089}" type="datetimeFigureOut">
              <a:rPr lang="en-US" smtClean="0"/>
              <a:t>3/29/16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1906171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3EB022-7BDA-0F45-A9B3-DEA680192089}" type="datetimeFigureOut">
              <a:rPr lang="en-US" smtClean="0"/>
              <a:t>3/29/16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867270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3EB022-7BDA-0F45-A9B3-DEA680192089}" type="datetimeFigureOut">
              <a:rPr lang="en-US" smtClean="0"/>
              <a:t>3/29/16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1245209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3EB022-7BDA-0F45-A9B3-DEA680192089}" type="datetimeFigureOut">
              <a:rPr lang="en-US" smtClean="0"/>
              <a:t>3/29/16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0FD4A-3727-3741-AE28-727862BB81E5}" type="slidenum">
              <a:rPr lang="en-US" smtClean="0"/>
              <a:t>‹#›</a:t>
            </a:fld>
            <a:endParaRPr lang="en-US"/>
          </a:p>
        </p:txBody>
      </p:sp>
    </p:spTree>
    <p:extLst>
      <p:ext uri="{BB962C8B-B14F-4D97-AF65-F5344CB8AC3E}">
        <p14:creationId xmlns:p14="http://schemas.microsoft.com/office/powerpoint/2010/main" val="101475012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3EB022-7BDA-0F45-A9B3-DEA680192089}" type="datetimeFigureOut">
              <a:rPr lang="en-US" smtClean="0"/>
              <a:t>3/29/16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20FD4A-3727-3741-AE28-727862BB81E5}" type="slidenum">
              <a:rPr lang="en-US" smtClean="0"/>
              <a:t>‹#›</a:t>
            </a:fld>
            <a:endParaRPr lang="en-US"/>
          </a:p>
        </p:txBody>
      </p:sp>
    </p:spTree>
    <p:extLst>
      <p:ext uri="{BB962C8B-B14F-4D97-AF65-F5344CB8AC3E}">
        <p14:creationId xmlns:p14="http://schemas.microsoft.com/office/powerpoint/2010/main" val="1816418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xml"/><Relationship Id="rId5" Type="http://schemas.openxmlformats.org/officeDocument/2006/relationships/image" Target="../media/image1.jpg"/><Relationship Id="rId6" Type="http://schemas.openxmlformats.org/officeDocument/2006/relationships/image" Target="../media/image2.png"/><Relationship Id="rId1" Type="http://schemas.microsoft.com/office/2007/relationships/media" Target="../media/media1.m4a"/><Relationship Id="rId2" Type="http://schemas.openxmlformats.org/officeDocument/2006/relationships/audio" Target="../media/media1.m4a"/></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1.jpg"/><Relationship Id="rId5" Type="http://schemas.openxmlformats.org/officeDocument/2006/relationships/image" Target="../media/image2.png"/><Relationship Id="rId1" Type="http://schemas.microsoft.com/office/2007/relationships/media" Target="../media/media10.m4a"/><Relationship Id="rId2" Type="http://schemas.openxmlformats.org/officeDocument/2006/relationships/audio" Target="../media/media10.m4a"/></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11.m4a"/><Relationship Id="rId2" Type="http://schemas.openxmlformats.org/officeDocument/2006/relationships/audio" Target="../media/media11.m4a"/></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2.jpeg"/><Relationship Id="rId5" Type="http://schemas.openxmlformats.org/officeDocument/2006/relationships/image" Target="../media/image2.png"/><Relationship Id="rId1" Type="http://schemas.microsoft.com/office/2007/relationships/media" Target="../media/media12.m4a"/><Relationship Id="rId2" Type="http://schemas.openxmlformats.org/officeDocument/2006/relationships/audio" Target="../media/media12.m4a"/></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3.jpeg"/><Relationship Id="rId5" Type="http://schemas.openxmlformats.org/officeDocument/2006/relationships/image" Target="../media/image2.png"/><Relationship Id="rId1" Type="http://schemas.microsoft.com/office/2007/relationships/media" Target="../media/media13.m4a"/><Relationship Id="rId2" Type="http://schemas.openxmlformats.org/officeDocument/2006/relationships/audio" Target="../media/media13.m4a"/></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4.emf"/><Relationship Id="rId5" Type="http://schemas.openxmlformats.org/officeDocument/2006/relationships/image" Target="../media/image2.png"/><Relationship Id="rId1" Type="http://schemas.microsoft.com/office/2007/relationships/media" Target="../media/media14.m4a"/><Relationship Id="rId2" Type="http://schemas.openxmlformats.org/officeDocument/2006/relationships/audio" Target="../media/media14.m4a"/></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xml"/><Relationship Id="rId5" Type="http://schemas.openxmlformats.org/officeDocument/2006/relationships/image" Target="../media/image15.jpeg"/><Relationship Id="rId6" Type="http://schemas.openxmlformats.org/officeDocument/2006/relationships/image" Target="../media/image2.png"/><Relationship Id="rId1" Type="http://schemas.microsoft.com/office/2007/relationships/media" Target="../media/media15.m4a"/><Relationship Id="rId2" Type="http://schemas.openxmlformats.org/officeDocument/2006/relationships/audio" Target="../media/media15.m4a"/></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16.m4a"/><Relationship Id="rId2" Type="http://schemas.openxmlformats.org/officeDocument/2006/relationships/audio" Target="../media/media16.m4a"/></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17.m4a"/><Relationship Id="rId2" Type="http://schemas.openxmlformats.org/officeDocument/2006/relationships/audio" Target="../media/media17.m4a"/></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6.emf"/><Relationship Id="rId5" Type="http://schemas.openxmlformats.org/officeDocument/2006/relationships/image" Target="../media/image17.emf"/><Relationship Id="rId6" Type="http://schemas.openxmlformats.org/officeDocument/2006/relationships/image" Target="../media/image2.png"/><Relationship Id="rId1" Type="http://schemas.microsoft.com/office/2007/relationships/media" Target="../media/media18.m4a"/><Relationship Id="rId2" Type="http://schemas.openxmlformats.org/officeDocument/2006/relationships/audio" Target="../media/media18.m4a"/></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8.emf"/><Relationship Id="rId5" Type="http://schemas.openxmlformats.org/officeDocument/2006/relationships/image" Target="../media/image19.emf"/><Relationship Id="rId6" Type="http://schemas.openxmlformats.org/officeDocument/2006/relationships/image" Target="../media/image2.png"/><Relationship Id="rId1" Type="http://schemas.microsoft.com/office/2007/relationships/media" Target="../media/media19.m4a"/><Relationship Id="rId2" Type="http://schemas.openxmlformats.org/officeDocument/2006/relationships/audio" Target="../media/media19.m4a"/></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jpg"/><Relationship Id="rId5" Type="http://schemas.openxmlformats.org/officeDocument/2006/relationships/image" Target="../media/image2.png"/><Relationship Id="rId1" Type="http://schemas.microsoft.com/office/2007/relationships/media" Target="../media/media2.m4a"/><Relationship Id="rId2" Type="http://schemas.openxmlformats.org/officeDocument/2006/relationships/audio" Target="../media/media2.m4a"/></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0.jpeg"/><Relationship Id="rId5" Type="http://schemas.openxmlformats.org/officeDocument/2006/relationships/image" Target="../media/image2.png"/><Relationship Id="rId1" Type="http://schemas.microsoft.com/office/2007/relationships/media" Target="../media/media20.m4a"/><Relationship Id="rId2" Type="http://schemas.openxmlformats.org/officeDocument/2006/relationships/audio" Target="../media/media20.m4a"/></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1.jpeg"/><Relationship Id="rId5" Type="http://schemas.openxmlformats.org/officeDocument/2006/relationships/image" Target="../media/image2.png"/><Relationship Id="rId1" Type="http://schemas.microsoft.com/office/2007/relationships/media" Target="../media/media21.m4a"/><Relationship Id="rId2" Type="http://schemas.openxmlformats.org/officeDocument/2006/relationships/audio" Target="../media/media21.m4a"/></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2.jpeg"/><Relationship Id="rId5" Type="http://schemas.openxmlformats.org/officeDocument/2006/relationships/image" Target="../media/image2.png"/><Relationship Id="rId1" Type="http://schemas.microsoft.com/office/2007/relationships/media" Target="../media/media22.m4a"/><Relationship Id="rId2" Type="http://schemas.openxmlformats.org/officeDocument/2006/relationships/audio" Target="../media/media22.m4a"/></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23.m4a"/><Relationship Id="rId2" Type="http://schemas.openxmlformats.org/officeDocument/2006/relationships/audio" Target="../media/media23.m4a"/></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3.jpeg"/><Relationship Id="rId5" Type="http://schemas.openxmlformats.org/officeDocument/2006/relationships/image" Target="../media/image24.jpeg"/><Relationship Id="rId6" Type="http://schemas.openxmlformats.org/officeDocument/2006/relationships/image" Target="../media/image2.png"/><Relationship Id="rId1" Type="http://schemas.microsoft.com/office/2007/relationships/media" Target="../media/media24.m4a"/><Relationship Id="rId2" Type="http://schemas.openxmlformats.org/officeDocument/2006/relationships/audio" Target="../media/media24.m4a"/></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25.m4a"/><Relationship Id="rId2" Type="http://schemas.openxmlformats.org/officeDocument/2006/relationships/audio" Target="../media/media25.m4a"/></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26.m4a"/><Relationship Id="rId2" Type="http://schemas.openxmlformats.org/officeDocument/2006/relationships/audio" Target="../media/media26.m4a"/></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5.emf"/><Relationship Id="rId5" Type="http://schemas.openxmlformats.org/officeDocument/2006/relationships/image" Target="../media/image26.emf"/><Relationship Id="rId6" Type="http://schemas.openxmlformats.org/officeDocument/2006/relationships/image" Target="../media/image2.png"/><Relationship Id="rId1" Type="http://schemas.microsoft.com/office/2007/relationships/media" Target="../media/media27.m4a"/><Relationship Id="rId2" Type="http://schemas.openxmlformats.org/officeDocument/2006/relationships/audio" Target="../media/media27.m4a"/></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7.jpeg"/><Relationship Id="rId5" Type="http://schemas.openxmlformats.org/officeDocument/2006/relationships/image" Target="../media/image2.png"/><Relationship Id="rId1" Type="http://schemas.microsoft.com/office/2007/relationships/media" Target="../media/media28.m4a"/><Relationship Id="rId2" Type="http://schemas.openxmlformats.org/officeDocument/2006/relationships/audio" Target="../media/media28.m4a"/></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8.jpeg"/><Relationship Id="rId5" Type="http://schemas.openxmlformats.org/officeDocument/2006/relationships/image" Target="../media/image2.png"/><Relationship Id="rId1" Type="http://schemas.microsoft.com/office/2007/relationships/media" Target="../media/media29.m4a"/><Relationship Id="rId2" Type="http://schemas.openxmlformats.org/officeDocument/2006/relationships/audio" Target="../media/media29.m4a"/></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4.png"/><Relationship Id="rId5" Type="http://schemas.openxmlformats.org/officeDocument/2006/relationships/image" Target="../media/image2.png"/><Relationship Id="rId1" Type="http://schemas.microsoft.com/office/2007/relationships/media" Target="../media/media3.m4a"/><Relationship Id="rId2" Type="http://schemas.openxmlformats.org/officeDocument/2006/relationships/audio" Target="../media/media3.m4a"/></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9.tiff"/><Relationship Id="rId5" Type="http://schemas.openxmlformats.org/officeDocument/2006/relationships/image" Target="../media/image30.tiff"/><Relationship Id="rId6" Type="http://schemas.openxmlformats.org/officeDocument/2006/relationships/image" Target="../media/image2.png"/><Relationship Id="rId1" Type="http://schemas.microsoft.com/office/2007/relationships/media" Target="../media/media30.m4a"/><Relationship Id="rId2" Type="http://schemas.openxmlformats.org/officeDocument/2006/relationships/audio" Target="../media/media30.m4a"/></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1.tiff"/><Relationship Id="rId5" Type="http://schemas.openxmlformats.org/officeDocument/2006/relationships/image" Target="../media/image32.tiff"/><Relationship Id="rId6" Type="http://schemas.openxmlformats.org/officeDocument/2006/relationships/image" Target="../media/image2.png"/><Relationship Id="rId1" Type="http://schemas.microsoft.com/office/2007/relationships/media" Target="../media/media31.m4a"/><Relationship Id="rId2" Type="http://schemas.openxmlformats.org/officeDocument/2006/relationships/audio" Target="../media/media31.m4a"/></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3.tiff"/><Relationship Id="rId5" Type="http://schemas.openxmlformats.org/officeDocument/2006/relationships/image" Target="../media/image34.tiff"/><Relationship Id="rId6" Type="http://schemas.openxmlformats.org/officeDocument/2006/relationships/image" Target="../media/image2.png"/><Relationship Id="rId1" Type="http://schemas.microsoft.com/office/2007/relationships/media" Target="../media/media32.m4a"/><Relationship Id="rId2" Type="http://schemas.openxmlformats.org/officeDocument/2006/relationships/audio" Target="../media/media32.m4a"/></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5.jpg"/><Relationship Id="rId5" Type="http://schemas.openxmlformats.org/officeDocument/2006/relationships/image" Target="../media/image2.png"/><Relationship Id="rId1" Type="http://schemas.microsoft.com/office/2007/relationships/media" Target="../media/media33.m4a"/><Relationship Id="rId2" Type="http://schemas.openxmlformats.org/officeDocument/2006/relationships/audio" Target="../media/media33.m4a"/></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6.jpg"/><Relationship Id="rId5" Type="http://schemas.openxmlformats.org/officeDocument/2006/relationships/image" Target="../media/image2.png"/><Relationship Id="rId1" Type="http://schemas.microsoft.com/office/2007/relationships/media" Target="../media/media34.m4a"/><Relationship Id="rId2" Type="http://schemas.openxmlformats.org/officeDocument/2006/relationships/audio" Target="../media/media34.m4a"/></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7.tiff"/><Relationship Id="rId5" Type="http://schemas.openxmlformats.org/officeDocument/2006/relationships/image" Target="../media/image38.tiff"/><Relationship Id="rId6" Type="http://schemas.openxmlformats.org/officeDocument/2006/relationships/image" Target="../media/image2.png"/><Relationship Id="rId1" Type="http://schemas.microsoft.com/office/2007/relationships/media" Target="../media/media35.m4a"/><Relationship Id="rId2" Type="http://schemas.openxmlformats.org/officeDocument/2006/relationships/audio" Target="../media/media35.m4a"/></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9.tiff"/><Relationship Id="rId5" Type="http://schemas.openxmlformats.org/officeDocument/2006/relationships/image" Target="../media/image40.tiff"/><Relationship Id="rId6" Type="http://schemas.openxmlformats.org/officeDocument/2006/relationships/image" Target="../media/image2.png"/><Relationship Id="rId1" Type="http://schemas.microsoft.com/office/2007/relationships/media" Target="../media/media36.m4a"/><Relationship Id="rId2" Type="http://schemas.openxmlformats.org/officeDocument/2006/relationships/audio" Target="../media/media36.m4a"/></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png"/><Relationship Id="rId1" Type="http://schemas.microsoft.com/office/2007/relationships/media" Target="../media/media37.m4a"/><Relationship Id="rId2" Type="http://schemas.openxmlformats.org/officeDocument/2006/relationships/audio" Target="../media/media37.m4a"/></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41.emf"/><Relationship Id="rId5" Type="http://schemas.openxmlformats.org/officeDocument/2006/relationships/image" Target="../media/image2.png"/><Relationship Id="rId1" Type="http://schemas.microsoft.com/office/2007/relationships/media" Target="../media/media38.m4a"/><Relationship Id="rId2" Type="http://schemas.openxmlformats.org/officeDocument/2006/relationships/audio" Target="../media/media38.m4a"/></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42.emf"/><Relationship Id="rId5" Type="http://schemas.openxmlformats.org/officeDocument/2006/relationships/image" Target="../media/image2.png"/><Relationship Id="rId1" Type="http://schemas.microsoft.com/office/2007/relationships/media" Target="../media/media39.m4a"/><Relationship Id="rId2" Type="http://schemas.openxmlformats.org/officeDocument/2006/relationships/audio" Target="../media/media39.m4a"/></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jpg"/><Relationship Id="rId5" Type="http://schemas.openxmlformats.org/officeDocument/2006/relationships/image" Target="../media/image2.png"/><Relationship Id="rId1" Type="http://schemas.microsoft.com/office/2007/relationships/media" Target="../media/media4.m4a"/><Relationship Id="rId2" Type="http://schemas.openxmlformats.org/officeDocument/2006/relationships/audio" Target="../media/media4.m4a"/></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43.tiff"/><Relationship Id="rId5" Type="http://schemas.openxmlformats.org/officeDocument/2006/relationships/image" Target="../media/image2.png"/><Relationship Id="rId1" Type="http://schemas.microsoft.com/office/2007/relationships/media" Target="../media/media40.m4a"/><Relationship Id="rId2" Type="http://schemas.openxmlformats.org/officeDocument/2006/relationships/audio" Target="../media/media40.m4a"/></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jpg"/><Relationship Id="rId5" Type="http://schemas.openxmlformats.org/officeDocument/2006/relationships/image" Target="../media/image2.png"/><Relationship Id="rId1" Type="http://schemas.microsoft.com/office/2007/relationships/media" Target="../media/media5.m4a"/><Relationship Id="rId2" Type="http://schemas.openxmlformats.org/officeDocument/2006/relationships/audio" Target="../media/media5.m4a"/></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7.jpeg"/><Relationship Id="rId5" Type="http://schemas.openxmlformats.org/officeDocument/2006/relationships/image" Target="../media/image2.png"/><Relationship Id="rId1" Type="http://schemas.microsoft.com/office/2007/relationships/media" Target="../media/media6.m4a"/><Relationship Id="rId2" Type="http://schemas.openxmlformats.org/officeDocument/2006/relationships/audio" Target="../media/media6.m4a"/></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xml"/><Relationship Id="rId5" Type="http://schemas.openxmlformats.org/officeDocument/2006/relationships/image" Target="../media/image8.jpg"/><Relationship Id="rId6" Type="http://schemas.openxmlformats.org/officeDocument/2006/relationships/image" Target="../media/image2.png"/><Relationship Id="rId1" Type="http://schemas.microsoft.com/office/2007/relationships/media" Target="../media/media7.m4a"/><Relationship Id="rId2" Type="http://schemas.openxmlformats.org/officeDocument/2006/relationships/audio" Target="../media/media7.m4a"/></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9.png"/><Relationship Id="rId5" Type="http://schemas.openxmlformats.org/officeDocument/2006/relationships/image" Target="../media/image2.png"/><Relationship Id="rId1" Type="http://schemas.microsoft.com/office/2007/relationships/media" Target="../media/media8.m4a"/><Relationship Id="rId2" Type="http://schemas.openxmlformats.org/officeDocument/2006/relationships/audio" Target="../media/media8.m4a"/></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xml"/><Relationship Id="rId5" Type="http://schemas.openxmlformats.org/officeDocument/2006/relationships/image" Target="../media/image10.jpeg"/><Relationship Id="rId6" Type="http://schemas.openxmlformats.org/officeDocument/2006/relationships/image" Target="../media/image2.png"/><Relationship Id="rId1" Type="http://schemas.microsoft.com/office/2007/relationships/media" Target="../media/media9.m4a"/><Relationship Id="rId2" Type="http://schemas.openxmlformats.org/officeDocument/2006/relationships/audio" Target="../media/media9.m4a"/></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dirty="0">
                <a:latin typeface="Baskerville" charset="0"/>
                <a:ea typeface="Baskerville" charset="0"/>
                <a:cs typeface="Baskerville" charset="0"/>
              </a:rPr>
              <a:t>The History of Music Theory and the Undergraduate Curriculum</a:t>
            </a:r>
            <a:endParaRPr lang="en-US" sz="4800"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53368" y="1960537"/>
            <a:ext cx="3710102" cy="4351338"/>
          </a:xfrm>
        </p:spPr>
      </p:pic>
      <p:sp>
        <p:nvSpPr>
          <p:cNvPr id="5" name="TextBox 4"/>
          <p:cNvSpPr txBox="1"/>
          <p:nvPr/>
        </p:nvSpPr>
        <p:spPr>
          <a:xfrm>
            <a:off x="4616970" y="1960537"/>
            <a:ext cx="7345181" cy="3816429"/>
          </a:xfrm>
          <a:prstGeom prst="rect">
            <a:avLst/>
          </a:prstGeom>
          <a:noFill/>
        </p:spPr>
        <p:txBody>
          <a:bodyPr wrap="square" rtlCol="0">
            <a:spAutoFit/>
          </a:bodyPr>
          <a:lstStyle/>
          <a:p>
            <a:pPr algn="ctr"/>
            <a:endParaRPr lang="en-US" sz="2800" dirty="0" smtClean="0">
              <a:latin typeface="Baskerville" charset="0"/>
              <a:ea typeface="Baskerville" charset="0"/>
              <a:cs typeface="Baskerville" charset="0"/>
            </a:endParaRPr>
          </a:p>
          <a:p>
            <a:pPr algn="ctr"/>
            <a:endParaRPr lang="en-US" sz="2800" dirty="0">
              <a:latin typeface="Baskerville" charset="0"/>
              <a:ea typeface="Baskerville" charset="0"/>
              <a:cs typeface="Baskerville" charset="0"/>
            </a:endParaRPr>
          </a:p>
          <a:p>
            <a:pPr algn="ctr"/>
            <a:r>
              <a:rPr lang="en-US" sz="2800" dirty="0" smtClean="0">
                <a:latin typeface="Baskerville" charset="0"/>
                <a:ea typeface="Baskerville" charset="0"/>
                <a:cs typeface="Baskerville" charset="0"/>
              </a:rPr>
              <a:t>Robert </a:t>
            </a:r>
            <a:r>
              <a:rPr lang="en-US" sz="2800" dirty="0">
                <a:latin typeface="Baskerville" charset="0"/>
                <a:ea typeface="Baskerville" charset="0"/>
                <a:cs typeface="Baskerville" charset="0"/>
              </a:rPr>
              <a:t>W. Wason</a:t>
            </a:r>
            <a:br>
              <a:rPr lang="en-US" sz="2800" dirty="0">
                <a:latin typeface="Baskerville" charset="0"/>
                <a:ea typeface="Baskerville" charset="0"/>
                <a:cs typeface="Baskerville" charset="0"/>
              </a:rPr>
            </a:br>
            <a:r>
              <a:rPr lang="en-US" sz="2800" dirty="0">
                <a:latin typeface="Baskerville" charset="0"/>
                <a:ea typeface="Baskerville" charset="0"/>
                <a:cs typeface="Baskerville" charset="0"/>
              </a:rPr>
              <a:t> Professor Emeritus of Music Theory and Affiliate Faculty in Jazz and Contemporary Media</a:t>
            </a:r>
          </a:p>
          <a:p>
            <a:pPr algn="ctr"/>
            <a:r>
              <a:rPr lang="en-US" sz="2800" dirty="0">
                <a:latin typeface="Baskerville" charset="0"/>
                <a:ea typeface="Baskerville" charset="0"/>
                <a:cs typeface="Baskerville" charset="0"/>
              </a:rPr>
              <a:t> Eastman School of Music, University of </a:t>
            </a:r>
            <a:r>
              <a:rPr lang="en-US" sz="2800" dirty="0" smtClean="0">
                <a:latin typeface="Baskerville" charset="0"/>
                <a:ea typeface="Baskerville" charset="0"/>
                <a:cs typeface="Baskerville" charset="0"/>
              </a:rPr>
              <a:t>Rochester</a:t>
            </a:r>
          </a:p>
          <a:p>
            <a:pPr algn="ctr"/>
            <a:r>
              <a:rPr lang="en-US" sz="2800" dirty="0" err="1" smtClean="0">
                <a:latin typeface="Baskerville" charset="0"/>
                <a:ea typeface="Baskerville" charset="0"/>
                <a:cs typeface="Baskerville" charset="0"/>
              </a:rPr>
              <a:t>rwason@esm.rochester.edu</a:t>
            </a:r>
            <a:endParaRPr lang="en-US" sz="2800" dirty="0">
              <a:latin typeface="Baskerville" charset="0"/>
              <a:ea typeface="Baskerville" charset="0"/>
              <a:cs typeface="Baskerville" charset="0"/>
            </a:endParaRPr>
          </a:p>
          <a:p>
            <a:pPr algn="ctr"/>
            <a:endParaRPr lang="en-US" dirty="0"/>
          </a:p>
        </p:txBody>
      </p:sp>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518699452"/>
      </p:ext>
    </p:extLst>
  </p:cSld>
  <p:clrMapOvr>
    <a:masterClrMapping/>
  </p:clrMapOvr>
  <mc:AlternateContent xmlns:mc="http://schemas.openxmlformats.org/markup-compatibility/2006">
    <mc:Choice xmlns:p14="http://schemas.microsoft.com/office/powerpoint/2010/main" Requires="p14">
      <p:transition spd="slow" p14:dur="2000" advTm="157063"/>
    </mc:Choice>
    <mc:Fallback>
      <p:transition spd="slow" advTm="1570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1479"/>
            <a:ext cx="10515600" cy="571501"/>
          </a:xfrm>
        </p:spPr>
        <p:txBody>
          <a:bodyPr>
            <a:normAutofit fontScale="90000"/>
          </a:bodyPr>
          <a:lstStyle/>
          <a:p>
            <a:pPr algn="ctr"/>
            <a:r>
              <a:rPr lang="en-US" dirty="0"/>
              <a:t/>
            </a:r>
            <a:br>
              <a:rPr lang="en-US" dirty="0"/>
            </a:br>
            <a:r>
              <a:rPr lang="en-US" sz="2700" dirty="0" smtClean="0"/>
              <a:t>Table from: </a:t>
            </a:r>
            <a:r>
              <a:rPr lang="en-US" sz="2700" dirty="0" err="1" smtClean="0"/>
              <a:t>Marcelle</a:t>
            </a:r>
            <a:r>
              <a:rPr lang="en-US" sz="2700" dirty="0" smtClean="0"/>
              <a:t> Duchesne-Guillemin, “Music </a:t>
            </a:r>
            <a:r>
              <a:rPr lang="en-US" sz="2700" dirty="0"/>
              <a:t>in Ancient Mesopotamia and </a:t>
            </a:r>
            <a:r>
              <a:rPr lang="en-US" sz="2700" dirty="0" smtClean="0"/>
              <a:t>Egypt” </a:t>
            </a:r>
            <a:r>
              <a:rPr lang="en-US" sz="2700" i="1" dirty="0" smtClean="0"/>
              <a:t>World </a:t>
            </a:r>
            <a:r>
              <a:rPr lang="en-US" sz="2700" i="1" dirty="0"/>
              <a:t>Archaeology</a:t>
            </a:r>
            <a:r>
              <a:rPr lang="en-US" sz="2700" dirty="0"/>
              <a:t>, Vol. 12, No. 3, </a:t>
            </a:r>
            <a:r>
              <a:rPr lang="en-US" sz="2700" dirty="0" smtClean="0"/>
              <a:t>(</a:t>
            </a:r>
            <a:r>
              <a:rPr lang="en-US" sz="2700" dirty="0"/>
              <a:t>Feb., 1981), pp. </a:t>
            </a:r>
            <a:r>
              <a:rPr lang="en-US" sz="2700" dirty="0" smtClean="0"/>
              <a:t>287-297.</a:t>
            </a:r>
            <a:r>
              <a:rPr lang="en-US" sz="2700" dirty="0"/>
              <a:t/>
            </a:r>
            <a:br>
              <a:rPr lang="en-US" sz="2700" dirty="0"/>
            </a:br>
            <a:r>
              <a:rPr lang="en-US" dirty="0"/>
              <a:t/>
            </a:r>
            <a:br>
              <a:rPr lang="en-US" dirty="0"/>
            </a:br>
            <a:endParaRPr lang="en-US" dirty="0"/>
          </a:p>
        </p:txBody>
      </p:sp>
      <p:pic>
        <p:nvPicPr>
          <p:cNvPr id="4" name="Content Placeholder 3" descr="Mesopotamian Chronology.jpg"/>
          <p:cNvPicPr>
            <a:picLocks noGrp="1" noChangeAspect="1"/>
          </p:cNvPicPr>
          <p:nvPr>
            <p:ph idx="1"/>
          </p:nvPr>
        </p:nvPicPr>
        <p:blipFill>
          <a:blip r:embed="rId4">
            <a:extLst>
              <a:ext uri="{28A0092B-C50C-407E-A947-70E740481C1C}">
                <a14:useLocalDpi xmlns:a14="http://schemas.microsoft.com/office/drawing/2010/main" val="0"/>
              </a:ext>
            </a:extLst>
          </a:blip>
          <a:srcRect l="-8438" r="-8438"/>
          <a:stretch>
            <a:fillRect/>
          </a:stretch>
        </p:blipFill>
        <p:spPr>
          <a:xfrm>
            <a:off x="2354580" y="982980"/>
            <a:ext cx="7635240" cy="566928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99763443"/>
      </p:ext>
    </p:extLst>
  </p:cSld>
  <p:clrMapOvr>
    <a:masterClrMapping/>
  </p:clrMapOvr>
  <mc:AlternateContent xmlns:mc="http://schemas.openxmlformats.org/markup-compatibility/2006">
    <mc:Choice xmlns:p14="http://schemas.microsoft.com/office/powerpoint/2010/main" Requires="p14">
      <p:transition spd="slow" p14:dur="2000" advTm="143780"/>
    </mc:Choice>
    <mc:Fallback>
      <p:transition spd="slow" advTm="143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11838"/>
          </a:xfrm>
        </p:spPr>
        <p:txBody>
          <a:bodyPr/>
          <a:lstStyle/>
          <a:p>
            <a:pPr algn="ctr"/>
            <a:r>
              <a:rPr lang="en-US" dirty="0"/>
              <a:t>Part </a:t>
            </a:r>
            <a:r>
              <a:rPr lang="en-US" dirty="0" err="1"/>
              <a:t>IIa</a:t>
            </a:r>
            <a:r>
              <a:rPr lang="en-US" dirty="0"/>
              <a:t>: Two Undergraduate Textbooks</a:t>
            </a:r>
            <a:br>
              <a:rPr lang="en-US" dirty="0"/>
            </a:br>
            <a:r>
              <a:rPr lang="en-US" dirty="0"/>
              <a:t>on Music Theory </a:t>
            </a:r>
          </a:p>
        </p:txBody>
      </p:sp>
      <p:sp>
        <p:nvSpPr>
          <p:cNvPr id="3" name="Content Placeholder 2"/>
          <p:cNvSpPr>
            <a:spLocks noGrp="1"/>
          </p:cNvSpPr>
          <p:nvPr>
            <p:ph idx="1"/>
          </p:nvPr>
        </p:nvSpPr>
        <p:spPr>
          <a:xfrm flipV="1">
            <a:off x="838200" y="6176962"/>
            <a:ext cx="10515600" cy="45719"/>
          </a:xfrm>
        </p:spPr>
        <p:txBody>
          <a:bodyPr>
            <a:normAutofit fontScale="25000" lnSpcReduction="20000"/>
          </a:bodyPr>
          <a:lstStyle/>
          <a:p>
            <a:endParaRPr lang="en-US" dirty="0"/>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85378979"/>
      </p:ext>
    </p:extLst>
  </p:cSld>
  <p:clrMapOvr>
    <a:masterClrMapping/>
  </p:clrMapOvr>
  <mc:AlternateContent xmlns:mc="http://schemas.openxmlformats.org/markup-compatibility/2006">
    <mc:Choice xmlns:p14="http://schemas.microsoft.com/office/powerpoint/2010/main" Requires="p14">
      <p:transition spd="slow" p14:dur="2000" advTm="58879"/>
    </mc:Choice>
    <mc:Fallback>
      <p:transition spd="slow" advTm="58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762531" y="365124"/>
            <a:ext cx="4542020" cy="6380449"/>
          </a:xfrm>
        </p:spPr>
      </p:pic>
      <p:sp>
        <p:nvSpPr>
          <p:cNvPr id="6" name="TextBox 5"/>
          <p:cNvSpPr txBox="1"/>
          <p:nvPr/>
        </p:nvSpPr>
        <p:spPr>
          <a:xfrm>
            <a:off x="449705" y="1049311"/>
            <a:ext cx="2968052" cy="1477328"/>
          </a:xfrm>
          <a:prstGeom prst="rect">
            <a:avLst/>
          </a:prstGeom>
          <a:noFill/>
        </p:spPr>
        <p:txBody>
          <a:bodyPr wrap="square" rtlCol="0">
            <a:spAutoFit/>
          </a:bodyPr>
          <a:lstStyle/>
          <a:p>
            <a:r>
              <a:rPr lang="en-US" dirty="0"/>
              <a:t>Allen Irvine </a:t>
            </a:r>
            <a:r>
              <a:rPr lang="en-US" dirty="0" err="1"/>
              <a:t>McHose</a:t>
            </a:r>
            <a:r>
              <a:rPr lang="en-US" dirty="0"/>
              <a:t>, </a:t>
            </a:r>
            <a:r>
              <a:rPr lang="en-US" i="1" dirty="0"/>
              <a:t>The Contrapuntal Harmonic Technique of the 18</a:t>
            </a:r>
            <a:r>
              <a:rPr lang="en-US" i="1" baseline="30000" dirty="0"/>
              <a:t>th</a:t>
            </a:r>
            <a:r>
              <a:rPr lang="en-US" i="1" dirty="0"/>
              <a:t> Century</a:t>
            </a:r>
            <a:r>
              <a:rPr lang="en-US" dirty="0"/>
              <a:t> (NY: Appleton-Century-Crofts, Inc., 1947</a:t>
            </a:r>
            <a:r>
              <a:rPr lang="en-US" dirty="0" smtClean="0"/>
              <a:t>).</a:t>
            </a:r>
            <a:endParaRPr lang="en-US" dirty="0"/>
          </a:p>
        </p:txBody>
      </p:sp>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93952277"/>
      </p:ext>
    </p:extLst>
  </p:cSld>
  <p:clrMapOvr>
    <a:masterClrMapping/>
  </p:clrMapOvr>
  <mc:AlternateContent xmlns:mc="http://schemas.openxmlformats.org/markup-compatibility/2006">
    <mc:Choice xmlns:p14="http://schemas.microsoft.com/office/powerpoint/2010/main" Requires="p14">
      <p:transition spd="slow" p14:dur="2000" advTm="18008"/>
    </mc:Choice>
    <mc:Fallback>
      <p:transition spd="slow" advTm="18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3269105" cy="1325563"/>
          </a:xfrm>
        </p:spPr>
        <p:txBody>
          <a:bodyPr>
            <a:normAutofit fontScale="90000"/>
          </a:bodyPr>
          <a:lstStyle/>
          <a:p>
            <a:r>
              <a:rPr lang="en-US" sz="2000" dirty="0" smtClean="0"/>
              <a:t>Allen Irvine </a:t>
            </a:r>
            <a:r>
              <a:rPr lang="en-US" sz="2000" dirty="0" err="1" smtClean="0"/>
              <a:t>McHose</a:t>
            </a:r>
            <a:r>
              <a:rPr lang="en-US" sz="2000" dirty="0" smtClean="0"/>
              <a:t>, </a:t>
            </a:r>
            <a:r>
              <a:rPr lang="en-US" sz="2000" i="1" dirty="0" smtClean="0"/>
              <a:t>The Contrapuntal Harmonic Technique of the 18</a:t>
            </a:r>
            <a:r>
              <a:rPr lang="en-US" sz="2000" i="1" baseline="30000" dirty="0" smtClean="0"/>
              <a:t>th</a:t>
            </a:r>
            <a:r>
              <a:rPr lang="en-US" sz="2000" i="1" dirty="0" smtClean="0"/>
              <a:t> Century</a:t>
            </a:r>
            <a:r>
              <a:rPr lang="en-US" sz="2000" dirty="0" smtClean="0"/>
              <a:t> (NY: Appleton-Century-Crofts, Inc., 1947).</a:t>
            </a:r>
            <a:endParaRPr lang="en-US" sz="20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422098" y="0"/>
            <a:ext cx="5261547" cy="685800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010225565"/>
      </p:ext>
    </p:extLst>
  </p:cSld>
  <p:clrMapOvr>
    <a:masterClrMapping/>
  </p:clrMapOvr>
  <mc:AlternateContent xmlns:mc="http://schemas.openxmlformats.org/markup-compatibility/2006">
    <mc:Choice xmlns:p14="http://schemas.microsoft.com/office/powerpoint/2010/main" Requires="p14">
      <p:transition spd="slow" p14:dur="2000" advTm="185374"/>
    </mc:Choice>
    <mc:Fallback>
      <p:transition spd="slow" advTm="1853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774" y="365125"/>
            <a:ext cx="3537678" cy="2887741"/>
          </a:xfrm>
        </p:spPr>
        <p:txBody>
          <a:bodyPr>
            <a:normAutofit/>
          </a:bodyPr>
          <a:lstStyle/>
          <a:p>
            <a:r>
              <a:rPr lang="en-US" sz="2400" dirty="0" smtClean="0"/>
              <a:t>Allen Forte, </a:t>
            </a:r>
            <a:r>
              <a:rPr lang="en-US" sz="2400" i="1" dirty="0" smtClean="0"/>
              <a:t>Tonal Harmony in Concept and Practice</a:t>
            </a:r>
            <a:r>
              <a:rPr lang="en-US" sz="2400" dirty="0" smtClean="0"/>
              <a:t> (NY: Holt, Rinehart and Winston, 1974).</a:t>
            </a:r>
            <a:endParaRPr lang="en-US" sz="24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432747" y="209550"/>
            <a:ext cx="6940446" cy="8409794"/>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923977465"/>
      </p:ext>
    </p:extLst>
  </p:cSld>
  <p:clrMapOvr>
    <a:masterClrMapping/>
  </p:clrMapOvr>
  <mc:AlternateContent xmlns:mc="http://schemas.openxmlformats.org/markup-compatibility/2006">
    <mc:Choice xmlns:p14="http://schemas.microsoft.com/office/powerpoint/2010/main" Requires="p14">
      <p:transition spd="slow" p14:dur="2000" advTm="79574"/>
    </mc:Choice>
    <mc:Fallback>
      <p:transition spd="slow" advTm="79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833" y="164892"/>
            <a:ext cx="3207895" cy="1828800"/>
          </a:xfrm>
        </p:spPr>
        <p:txBody>
          <a:bodyPr>
            <a:normAutofit/>
          </a:bodyPr>
          <a:lstStyle/>
          <a:p>
            <a:pPr algn="ctr"/>
            <a:r>
              <a:rPr lang="en-US" sz="2000" dirty="0"/>
              <a:t>Allen Forte, </a:t>
            </a:r>
            <a:r>
              <a:rPr lang="en-US" sz="2000" i="1" dirty="0"/>
              <a:t>Tonal Harmony in Concept and Practice</a:t>
            </a:r>
            <a:r>
              <a:rPr lang="en-US" sz="2000" dirty="0"/>
              <a:t> (NY: Holt, Rinehart and Winston: 1962, </a:t>
            </a:r>
            <a:r>
              <a:rPr lang="en-US" sz="2000" u="sng" dirty="0"/>
              <a:t>1974</a:t>
            </a:r>
            <a:r>
              <a:rPr lang="en-US" sz="2000" dirty="0"/>
              <a:t>, 1979</a:t>
            </a:r>
            <a:r>
              <a:rPr lang="en-US" sz="2000" dirty="0" smtClean="0"/>
              <a:t>). </a:t>
            </a:r>
            <a:endParaRPr lang="en-US" sz="2000" dirty="0"/>
          </a:p>
        </p:txBody>
      </p:sp>
      <p:pic>
        <p:nvPicPr>
          <p:cNvPr id="8" name="Content Placeholder 7"/>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462728" y="1"/>
            <a:ext cx="5996065" cy="7015396"/>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937888174"/>
      </p:ext>
    </p:extLst>
  </p:cSld>
  <p:clrMapOvr>
    <a:masterClrMapping/>
  </p:clrMapOvr>
  <mc:AlternateContent xmlns:mc="http://schemas.openxmlformats.org/markup-compatibility/2006">
    <mc:Choice xmlns:p14="http://schemas.microsoft.com/office/powerpoint/2010/main" Requires="p14">
      <p:transition spd="slow" p14:dur="2000" advTm="149435"/>
    </mc:Choice>
    <mc:Fallback>
      <p:transition spd="slow" advTm="149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11838"/>
          </a:xfrm>
        </p:spPr>
        <p:txBody>
          <a:bodyPr/>
          <a:lstStyle/>
          <a:p>
            <a:pPr algn="ctr"/>
            <a:r>
              <a:rPr lang="en-US" dirty="0"/>
              <a:t>Part </a:t>
            </a:r>
            <a:r>
              <a:rPr lang="en-US" dirty="0" err="1"/>
              <a:t>IIb</a:t>
            </a:r>
            <a:r>
              <a:rPr lang="en-US" dirty="0"/>
              <a:t>: Undergraduate Textbooks </a:t>
            </a:r>
            <a:br>
              <a:rPr lang="en-US" dirty="0"/>
            </a:br>
            <a:r>
              <a:rPr lang="en-US" dirty="0"/>
              <a:t>in Mathematics, Biology, Economics, Psychology and Philosophy</a:t>
            </a:r>
          </a:p>
        </p:txBody>
      </p:sp>
      <p:sp>
        <p:nvSpPr>
          <p:cNvPr id="3" name="Content Placeholder 2"/>
          <p:cNvSpPr>
            <a:spLocks noGrp="1"/>
          </p:cNvSpPr>
          <p:nvPr>
            <p:ph idx="1"/>
          </p:nvPr>
        </p:nvSpPr>
        <p:spPr/>
        <p:txBody>
          <a:bodyPr/>
          <a:lstStyle/>
          <a:p>
            <a:endParaRPr lang="en-US"/>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9466308"/>
      </p:ext>
    </p:extLst>
  </p:cSld>
  <p:clrMapOvr>
    <a:masterClrMapping/>
  </p:clrMapOvr>
  <mc:AlternateContent xmlns:mc="http://schemas.openxmlformats.org/markup-compatibility/2006">
    <mc:Choice xmlns:p14="http://schemas.microsoft.com/office/powerpoint/2010/main" Requires="p14">
      <p:transition spd="slow" p14:dur="2000" advTm="25811"/>
    </mc:Choice>
    <mc:Fallback>
      <p:transition spd="slow" advTm="25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Mathematics:</a:t>
            </a:r>
          </a:p>
        </p:txBody>
      </p:sp>
      <p:sp>
        <p:nvSpPr>
          <p:cNvPr id="3" name="Content Placeholder 2"/>
          <p:cNvSpPr>
            <a:spLocks noGrp="1"/>
          </p:cNvSpPr>
          <p:nvPr>
            <p:ph idx="1"/>
          </p:nvPr>
        </p:nvSpPr>
        <p:spPr/>
        <p:txBody>
          <a:bodyPr/>
          <a:lstStyle/>
          <a:p>
            <a:r>
              <a:rPr lang="en-US" b="1" dirty="0"/>
              <a:t>Joseph A. </a:t>
            </a:r>
            <a:r>
              <a:rPr lang="en-US" b="1" dirty="0" err="1"/>
              <a:t>Gallian</a:t>
            </a:r>
            <a:r>
              <a:rPr lang="en-US" b="1" dirty="0"/>
              <a:t>, </a:t>
            </a:r>
            <a:r>
              <a:rPr lang="en-US" b="1" i="1" dirty="0"/>
              <a:t>Contemporary Abstract Algebra</a:t>
            </a:r>
            <a:r>
              <a:rPr lang="en-US" dirty="0"/>
              <a:t> (Lexington, MA and Toronto: D. C. Heath and Company, 1990 [2</a:t>
            </a:r>
            <a:r>
              <a:rPr lang="en-US" baseline="30000" dirty="0"/>
              <a:t>nd</a:t>
            </a:r>
            <a:r>
              <a:rPr lang="en-US" dirty="0"/>
              <a:t> ed</a:t>
            </a:r>
            <a:r>
              <a:rPr lang="en-US" dirty="0" smtClean="0"/>
              <a:t>.]).</a:t>
            </a:r>
            <a:endParaRPr lang="en-US" dirty="0"/>
          </a:p>
          <a:p>
            <a:endParaRPr lang="en-US" dirty="0"/>
          </a:p>
          <a:p>
            <a:r>
              <a:rPr lang="en-US" b="1" dirty="0"/>
              <a:t>James Stuart, </a:t>
            </a:r>
            <a:r>
              <a:rPr lang="en-US" b="1" i="1" dirty="0"/>
              <a:t>Calculus: Concepts and Contexts 3</a:t>
            </a:r>
            <a:r>
              <a:rPr lang="en-US" dirty="0"/>
              <a:t> (Belmont, CA: Thomson, Brooks/Cole, 2005</a:t>
            </a:r>
            <a:r>
              <a:rPr lang="en-US" dirty="0" smtClean="0"/>
              <a:t>).</a:t>
            </a:r>
            <a:endParaRPr lang="en-US" b="1" dirty="0"/>
          </a:p>
          <a:p>
            <a:endParaRPr lang="en-US" b="1" dirty="0"/>
          </a:p>
          <a:p>
            <a:r>
              <a:rPr lang="en-US" b="1" dirty="0"/>
              <a:t>David M. Burton, </a:t>
            </a:r>
            <a:r>
              <a:rPr lang="en-US" b="1" i="1" dirty="0"/>
              <a:t>Elementary Number Theory</a:t>
            </a:r>
            <a:r>
              <a:rPr lang="en-US" dirty="0"/>
              <a:t> (Boston: Allyn and Bacon, 1980</a:t>
            </a:r>
            <a:r>
              <a:rPr lang="en-US" dirty="0" smtClean="0"/>
              <a:t>).</a:t>
            </a:r>
            <a:endParaRPr lang="en-US" dirty="0"/>
          </a:p>
          <a:p>
            <a:pPr algn="ctr"/>
            <a:endParaRPr lang="en-US" dirty="0"/>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9666607"/>
      </p:ext>
    </p:extLst>
  </p:cSld>
  <p:clrMapOvr>
    <a:masterClrMapping/>
  </p:clrMapOvr>
  <mc:AlternateContent xmlns:mc="http://schemas.openxmlformats.org/markup-compatibility/2006">
    <mc:Choice xmlns:p14="http://schemas.microsoft.com/office/powerpoint/2010/main" Requires="p14">
      <p:transition spd="slow" p14:dur="2000" advTm="107330"/>
    </mc:Choice>
    <mc:Fallback>
      <p:transition spd="slow" advTm="107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4893"/>
            <a:ext cx="10515600" cy="539645"/>
          </a:xfrm>
        </p:spPr>
        <p:txBody>
          <a:bodyPr>
            <a:normAutofit fontScale="90000"/>
          </a:bodyPr>
          <a:lstStyle/>
          <a:p>
            <a:pPr algn="ctr"/>
            <a:r>
              <a:rPr lang="en-US" sz="2200" dirty="0"/>
              <a:t>James Stuart, </a:t>
            </a:r>
            <a:r>
              <a:rPr lang="en-US" sz="2200" i="1" dirty="0"/>
              <a:t>Calculus: Concepts and Contexts 3</a:t>
            </a:r>
            <a:r>
              <a:rPr lang="en-US" sz="2200" dirty="0"/>
              <a:t> (Belmont, CA: Thomson, Brooks/Cole, 2005)</a:t>
            </a:r>
            <a:r>
              <a:rPr lang="en-US" sz="2700" dirty="0"/>
              <a:t> </a:t>
            </a:r>
            <a:r>
              <a:rPr lang="en-US" dirty="0"/>
              <a:t/>
            </a:r>
            <a:br>
              <a:rPr lang="en-US" dirty="0"/>
            </a:br>
            <a:endParaRPr lang="en-US" sz="27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0858" y="704539"/>
            <a:ext cx="5621311" cy="6153462"/>
          </a:xfrm>
          <a:prstGeom prst="rect">
            <a:avLst/>
          </a:prstGeom>
        </p:spPr>
      </p:pic>
      <p:pic>
        <p:nvPicPr>
          <p:cNvPr id="10" name="Content Placeholder 6"/>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84813" y="584616"/>
            <a:ext cx="5999267" cy="6273384"/>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65938055"/>
      </p:ext>
    </p:extLst>
  </p:cSld>
  <p:clrMapOvr>
    <a:masterClrMapping/>
  </p:clrMapOvr>
  <mc:AlternateContent xmlns:mc="http://schemas.openxmlformats.org/markup-compatibility/2006">
    <mc:Choice xmlns:p14="http://schemas.microsoft.com/office/powerpoint/2010/main" Requires="p14">
      <p:transition spd="slow" p14:dur="2000" advTm="8656"/>
    </mc:Choice>
    <mc:Fallback>
      <p:transition spd="slow" advTm="8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237875" y="365125"/>
            <a:ext cx="5715000" cy="4296815"/>
          </a:xfrm>
        </p:spPr>
      </p:pic>
      <p:sp>
        <p:nvSpPr>
          <p:cNvPr id="5" name="TextBox 4"/>
          <p:cNvSpPr txBox="1"/>
          <p:nvPr/>
        </p:nvSpPr>
        <p:spPr>
          <a:xfrm>
            <a:off x="3237875" y="5276538"/>
            <a:ext cx="5831174" cy="1379095"/>
          </a:xfrm>
          <a:prstGeom prst="rect">
            <a:avLst/>
          </a:prstGeom>
          <a:noFill/>
        </p:spPr>
        <p:txBody>
          <a:bodyPr wrap="square" rtlCol="0">
            <a:spAutoFit/>
          </a:bodyPr>
          <a:lstStyle/>
          <a:p>
            <a:endParaRPr lang="en-US"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3600" y="4661940"/>
            <a:ext cx="5384800" cy="2196060"/>
          </a:xfrm>
          <a:prstGeom prst="rect">
            <a:avLst/>
          </a:prstGeom>
        </p:spPr>
      </p:pic>
      <p:sp>
        <p:nvSpPr>
          <p:cNvPr id="7" name="TextBox 6"/>
          <p:cNvSpPr txBox="1"/>
          <p:nvPr/>
        </p:nvSpPr>
        <p:spPr>
          <a:xfrm>
            <a:off x="374754" y="749508"/>
            <a:ext cx="2728210" cy="1200329"/>
          </a:xfrm>
          <a:prstGeom prst="rect">
            <a:avLst/>
          </a:prstGeom>
          <a:noFill/>
        </p:spPr>
        <p:txBody>
          <a:bodyPr wrap="square" rtlCol="0">
            <a:spAutoFit/>
          </a:bodyPr>
          <a:lstStyle/>
          <a:p>
            <a:r>
              <a:rPr lang="en-US" dirty="0"/>
              <a:t>James Stuart, </a:t>
            </a:r>
            <a:r>
              <a:rPr lang="en-US" i="1" dirty="0"/>
              <a:t>Calculus: Concepts and Contexts 3</a:t>
            </a:r>
            <a:r>
              <a:rPr lang="en-US" dirty="0"/>
              <a:t> (Belmont, CA: Thomson, Brooks/Cole, 2005</a:t>
            </a:r>
            <a:r>
              <a:rPr lang="en-US" dirty="0" smtClean="0"/>
              <a:t>). </a:t>
            </a:r>
            <a:endParaRPr lang="en-US" dirty="0"/>
          </a:p>
        </p:txBody>
      </p:sp>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49379851"/>
      </p:ext>
    </p:extLst>
  </p:cSld>
  <p:clrMapOvr>
    <a:masterClrMapping/>
  </p:clrMapOvr>
  <mc:AlternateContent xmlns:mc="http://schemas.openxmlformats.org/markup-compatibility/2006">
    <mc:Choice xmlns:p14="http://schemas.microsoft.com/office/powerpoint/2010/main" Requires="p14">
      <p:transition spd="slow" p14:dur="2000" advTm="86858"/>
    </mc:Choice>
    <mc:Fallback>
      <p:transition spd="slow" advTm="86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2899"/>
            <a:ext cx="10515600" cy="525781"/>
          </a:xfrm>
        </p:spPr>
        <p:txBody>
          <a:bodyPr>
            <a:normAutofit fontScale="90000"/>
          </a:bodyPr>
          <a:lstStyle/>
          <a:p>
            <a:pPr algn="ctr"/>
            <a:r>
              <a:rPr lang="en-US" sz="2800" dirty="0" smtClean="0"/>
              <a:t>CBS </a:t>
            </a:r>
            <a:r>
              <a:rPr lang="en-US" sz="2800" dirty="0"/>
              <a:t>10996 (CBS = “Catalogue of the Babylonian Section” at the museum of the University of Pennsylvania</a:t>
            </a:r>
            <a:r>
              <a:rPr lang="en-US" sz="2800" dirty="0" smtClean="0"/>
              <a:t>).</a:t>
            </a:r>
            <a:r>
              <a:rPr lang="en-US" sz="2800" dirty="0"/>
              <a:t/>
            </a:r>
            <a:br>
              <a:rPr lang="en-US" sz="2800" dirty="0"/>
            </a:br>
            <a:endParaRPr lang="en-US" sz="2800" dirty="0"/>
          </a:p>
        </p:txBody>
      </p:sp>
      <p:pic>
        <p:nvPicPr>
          <p:cNvPr id="4" name="Content Placeholder 3" descr="CBS 10996 Right Rotated.jpg"/>
          <p:cNvPicPr>
            <a:picLocks noGrp="1" noChangeAspect="1"/>
          </p:cNvPicPr>
          <p:nvPr>
            <p:ph idx="1"/>
          </p:nvPr>
        </p:nvPicPr>
        <p:blipFill>
          <a:blip r:embed="rId4">
            <a:extLst>
              <a:ext uri="{28A0092B-C50C-407E-A947-70E740481C1C}">
                <a14:useLocalDpi xmlns:a14="http://schemas.microsoft.com/office/drawing/2010/main" val="0"/>
              </a:ext>
            </a:extLst>
          </a:blip>
          <a:srcRect t="-7536" b="-7536"/>
          <a:stretch>
            <a:fillRect/>
          </a:stretch>
        </p:blipFill>
        <p:spPr>
          <a:xfrm>
            <a:off x="1981200" y="533400"/>
            <a:ext cx="8229600" cy="632460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47209444"/>
      </p:ext>
    </p:extLst>
  </p:cSld>
  <p:clrMapOvr>
    <a:masterClrMapping/>
  </p:clrMapOvr>
  <mc:AlternateContent xmlns:mc="http://schemas.openxmlformats.org/markup-compatibility/2006">
    <mc:Choice xmlns:p14="http://schemas.microsoft.com/office/powerpoint/2010/main" Requires="p14">
      <p:transition spd="slow" p14:dur="2000" advTm="44846"/>
    </mc:Choice>
    <mc:Fallback>
      <p:transition spd="slow" advTm="44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449705"/>
          </a:xfrm>
        </p:spPr>
        <p:txBody>
          <a:bodyPr>
            <a:noAutofit/>
          </a:bodyPr>
          <a:lstStyle/>
          <a:p>
            <a:pPr algn="ctr"/>
            <a:r>
              <a:rPr lang="en-US" sz="2400" dirty="0" smtClean="0"/>
              <a:t>David M. Burton, </a:t>
            </a:r>
            <a:r>
              <a:rPr lang="en-US" sz="2400" i="1" dirty="0" smtClean="0"/>
              <a:t>Elementary Number Theory</a:t>
            </a:r>
            <a:r>
              <a:rPr lang="en-US" sz="2400" dirty="0" smtClean="0"/>
              <a:t> (Boston: Allyn and Bacon, 1980).</a:t>
            </a:r>
            <a:endParaRPr lang="en-US" sz="24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09074" y="449705"/>
            <a:ext cx="9398833" cy="6408295"/>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659782641"/>
      </p:ext>
    </p:extLst>
  </p:cSld>
  <p:clrMapOvr>
    <a:masterClrMapping/>
  </p:clrMapOvr>
  <mc:AlternateContent xmlns:mc="http://schemas.openxmlformats.org/markup-compatibility/2006">
    <mc:Choice xmlns:p14="http://schemas.microsoft.com/office/powerpoint/2010/main" Requires="p14">
      <p:transition spd="slow" p14:dur="2000" advTm="24461"/>
    </mc:Choice>
    <mc:Fallback>
      <p:transition spd="slow" advTm="24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449704"/>
          </a:xfrm>
        </p:spPr>
        <p:txBody>
          <a:bodyPr>
            <a:normAutofit/>
          </a:bodyPr>
          <a:lstStyle/>
          <a:p>
            <a:pPr algn="ctr"/>
            <a:r>
              <a:rPr lang="en-US" sz="2400" dirty="0"/>
              <a:t>David M. Burton, </a:t>
            </a:r>
            <a:r>
              <a:rPr lang="en-US" sz="2400" i="1" dirty="0"/>
              <a:t>Elementary Number Theory</a:t>
            </a:r>
            <a:r>
              <a:rPr lang="en-US" sz="2400" dirty="0"/>
              <a:t> (Boston: Allyn and Bacon, 1980</a:t>
            </a:r>
            <a:r>
              <a:rPr lang="en-US" sz="2400" dirty="0" smtClean="0"/>
              <a:t>).</a:t>
            </a:r>
            <a:endParaRPr lang="en-US" sz="24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394085" y="449704"/>
            <a:ext cx="9413823" cy="6408295"/>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973610333"/>
      </p:ext>
    </p:extLst>
  </p:cSld>
  <p:clrMapOvr>
    <a:masterClrMapping/>
  </p:clrMapOvr>
  <mc:AlternateContent xmlns:mc="http://schemas.openxmlformats.org/markup-compatibility/2006">
    <mc:Choice xmlns:p14="http://schemas.microsoft.com/office/powerpoint/2010/main" Requires="p14">
      <p:transition spd="slow" p14:dur="2000" advTm="19522"/>
    </mc:Choice>
    <mc:Fallback>
      <p:transition spd="slow" advTm="195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24656"/>
          </a:xfrm>
        </p:spPr>
        <p:txBody>
          <a:bodyPr>
            <a:normAutofit/>
          </a:bodyPr>
          <a:lstStyle/>
          <a:p>
            <a:pPr algn="ctr"/>
            <a:r>
              <a:rPr lang="en-US" sz="2400" dirty="0"/>
              <a:t>David M. Burton, </a:t>
            </a:r>
            <a:r>
              <a:rPr lang="en-US" sz="2400" i="1" dirty="0"/>
              <a:t>Elementary Number Theory</a:t>
            </a:r>
            <a:r>
              <a:rPr lang="en-US" sz="2400" dirty="0"/>
              <a:t> (Boston: Allyn and Bacon, 1980</a:t>
            </a:r>
            <a:r>
              <a:rPr lang="en-US" sz="2400" dirty="0" smtClean="0"/>
              <a:t>).</a:t>
            </a:r>
            <a:endParaRPr lang="en-US" sz="24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83830" y="524657"/>
            <a:ext cx="8634334" cy="6206344"/>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36356913"/>
      </p:ext>
    </p:extLst>
  </p:cSld>
  <p:clrMapOvr>
    <a:masterClrMapping/>
  </p:clrMapOvr>
  <mc:AlternateContent xmlns:mc="http://schemas.openxmlformats.org/markup-compatibility/2006">
    <mc:Choice xmlns:p14="http://schemas.microsoft.com/office/powerpoint/2010/main" Requires="p14">
      <p:transition spd="slow" p14:dur="2000" advTm="37559"/>
    </mc:Choice>
    <mc:Fallback>
      <p:transition spd="slow" advTm="37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Biology and Economics:</a:t>
            </a:r>
          </a:p>
        </p:txBody>
      </p:sp>
      <p:sp>
        <p:nvSpPr>
          <p:cNvPr id="3" name="Content Placeholder 2"/>
          <p:cNvSpPr>
            <a:spLocks noGrp="1"/>
          </p:cNvSpPr>
          <p:nvPr>
            <p:ph idx="1"/>
          </p:nvPr>
        </p:nvSpPr>
        <p:spPr/>
        <p:txBody>
          <a:bodyPr/>
          <a:lstStyle/>
          <a:p>
            <a:r>
              <a:rPr lang="en-US" b="1" dirty="0"/>
              <a:t>Neil A. Campbell and Jane B. Reece, </a:t>
            </a:r>
            <a:r>
              <a:rPr lang="en-US" b="1" i="1" dirty="0"/>
              <a:t>Biology</a:t>
            </a:r>
            <a:r>
              <a:rPr lang="en-US" b="1" dirty="0"/>
              <a:t> (7</a:t>
            </a:r>
            <a:r>
              <a:rPr lang="en-US" b="1" baseline="30000" dirty="0"/>
              <a:t>th</a:t>
            </a:r>
            <a:r>
              <a:rPr lang="en-US" b="1" dirty="0"/>
              <a:t> Edition)</a:t>
            </a:r>
            <a:r>
              <a:rPr lang="en-US" dirty="0"/>
              <a:t> (San Francisco: Pearson/Benjamin Cummings: 2005). </a:t>
            </a:r>
            <a:endParaRPr lang="en-US" dirty="0" smtClean="0"/>
          </a:p>
          <a:p>
            <a:endParaRPr lang="en-US" dirty="0"/>
          </a:p>
          <a:p>
            <a:r>
              <a:rPr lang="en-US" b="1" dirty="0"/>
              <a:t>James D. </a:t>
            </a:r>
            <a:r>
              <a:rPr lang="en-US" b="1" dirty="0" err="1"/>
              <a:t>Gwartney</a:t>
            </a:r>
            <a:r>
              <a:rPr lang="en-US" b="1" dirty="0"/>
              <a:t>, Richard L. Stroup, Russell S. </a:t>
            </a:r>
            <a:r>
              <a:rPr lang="en-US" b="1" dirty="0" err="1"/>
              <a:t>Sobel</a:t>
            </a:r>
            <a:r>
              <a:rPr lang="en-US" b="1" dirty="0"/>
              <a:t>, David A. Macpherson, </a:t>
            </a:r>
            <a:r>
              <a:rPr lang="en-US" b="1" i="1" dirty="0"/>
              <a:t>Economics: Private and Public Choice</a:t>
            </a:r>
            <a:r>
              <a:rPr lang="en-US" dirty="0"/>
              <a:t> (Mason, OH: Thomson/Southwestern, 2006).</a:t>
            </a:r>
          </a:p>
          <a:p>
            <a:endParaRPr lang="en-US" dirty="0"/>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36433541"/>
      </p:ext>
    </p:extLst>
  </p:cSld>
  <p:clrMapOvr>
    <a:masterClrMapping/>
  </p:clrMapOvr>
  <mc:AlternateContent xmlns:mc="http://schemas.openxmlformats.org/markup-compatibility/2006">
    <mc:Choice xmlns:p14="http://schemas.microsoft.com/office/powerpoint/2010/main" Requires="p14">
      <p:transition spd="slow" p14:dur="2000" advTm="42092"/>
    </mc:Choice>
    <mc:Fallback>
      <p:transition spd="slow" advTm="42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8545"/>
            <a:ext cx="10515600" cy="604405"/>
          </a:xfrm>
        </p:spPr>
        <p:txBody>
          <a:bodyPr>
            <a:normAutofit fontScale="90000"/>
          </a:bodyPr>
          <a:lstStyle/>
          <a:p>
            <a:pPr algn="ctr">
              <a:lnSpc>
                <a:spcPct val="100000"/>
              </a:lnSpc>
            </a:pPr>
            <a:r>
              <a:rPr lang="en-US" dirty="0" smtClean="0"/>
              <a:t> </a:t>
            </a:r>
            <a:r>
              <a:rPr lang="en-US" sz="2200" dirty="0"/>
              <a:t>James D. </a:t>
            </a:r>
            <a:r>
              <a:rPr lang="en-US" sz="2200" dirty="0" err="1"/>
              <a:t>Gwartney</a:t>
            </a:r>
            <a:r>
              <a:rPr lang="en-US" sz="2200" dirty="0"/>
              <a:t>, Richard L. Stroup, Russell S. </a:t>
            </a:r>
            <a:r>
              <a:rPr lang="en-US" sz="2200" dirty="0" err="1"/>
              <a:t>Sobel</a:t>
            </a:r>
            <a:r>
              <a:rPr lang="en-US" sz="2200" dirty="0"/>
              <a:t>, David A. Macpherson, </a:t>
            </a:r>
            <a:r>
              <a:rPr lang="en-US" sz="2200" i="1" dirty="0"/>
              <a:t>Economics: Private and Public Choice</a:t>
            </a:r>
            <a:r>
              <a:rPr lang="en-US" sz="2200" dirty="0"/>
              <a:t> (Mason, OH: Thomson/Southwestern, 2006</a:t>
            </a:r>
            <a:r>
              <a:rPr lang="en-US" sz="2200" dirty="0" smtClean="0"/>
              <a:t>).</a:t>
            </a:r>
            <a:r>
              <a:rPr lang="en-US" sz="2200" dirty="0"/>
              <a:t/>
            </a:r>
            <a:br>
              <a:rPr lang="en-US" sz="2200" dirty="0"/>
            </a:br>
            <a:endParaRPr lang="en-US" sz="22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14657" y="742950"/>
            <a:ext cx="4124143" cy="5576888"/>
          </a:xfrm>
        </p:spPr>
      </p:pic>
      <p:sp>
        <p:nvSpPr>
          <p:cNvPr id="5" name="TextBox 4"/>
          <p:cNvSpPr txBox="1"/>
          <p:nvPr/>
        </p:nvSpPr>
        <p:spPr>
          <a:xfrm>
            <a:off x="6096000" y="1968500"/>
            <a:ext cx="4619625" cy="4351338"/>
          </a:xfrm>
          <a:prstGeom prst="rect">
            <a:avLst/>
          </a:prstGeom>
          <a:noFill/>
        </p:spPr>
        <p:txBody>
          <a:bodyPr wrap="square" rtlCol="0">
            <a:spAutoFit/>
          </a:bodyPr>
          <a:lstStyle/>
          <a:p>
            <a:endParaRPr lang="en-US"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72250" y="742950"/>
            <a:ext cx="4143375" cy="5576888"/>
          </a:xfrm>
          <a:prstGeom prst="rect">
            <a:avLst/>
          </a:prstGeo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069491923"/>
      </p:ext>
    </p:extLst>
  </p:cSld>
  <p:clrMapOvr>
    <a:masterClrMapping/>
  </p:clrMapOvr>
  <mc:AlternateContent xmlns:mc="http://schemas.openxmlformats.org/markup-compatibility/2006">
    <mc:Choice xmlns:p14="http://schemas.microsoft.com/office/powerpoint/2010/main" Requires="p14">
      <p:transition spd="slow" p14:dur="2000" advTm="6876"/>
    </mc:Choice>
    <mc:Fallback>
      <p:transition spd="slow" advTm="68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Psychology and Philosophy:</a:t>
            </a:r>
          </a:p>
        </p:txBody>
      </p:sp>
      <p:sp>
        <p:nvSpPr>
          <p:cNvPr id="3" name="Content Placeholder 2"/>
          <p:cNvSpPr>
            <a:spLocks noGrp="1"/>
          </p:cNvSpPr>
          <p:nvPr>
            <p:ph idx="1"/>
          </p:nvPr>
        </p:nvSpPr>
        <p:spPr/>
        <p:txBody>
          <a:bodyPr/>
          <a:lstStyle/>
          <a:p>
            <a:r>
              <a:rPr lang="en-US" b="1" dirty="0"/>
              <a:t>Robert S. Feldman, </a:t>
            </a:r>
            <a:r>
              <a:rPr lang="en-US" b="1" i="1" dirty="0"/>
              <a:t>Essentials of Understanding Psychology</a:t>
            </a:r>
            <a:r>
              <a:rPr lang="en-US" dirty="0"/>
              <a:t> (Boston: McGraw/Hill Higher Education, 2005, [6</a:t>
            </a:r>
            <a:r>
              <a:rPr lang="en-US" baseline="30000" dirty="0"/>
              <a:t>th</a:t>
            </a:r>
            <a:r>
              <a:rPr lang="en-US" dirty="0"/>
              <a:t> ed.]). </a:t>
            </a:r>
            <a:endParaRPr lang="en-US" dirty="0" smtClean="0"/>
          </a:p>
          <a:p>
            <a:endParaRPr lang="en-US" dirty="0" smtClean="0"/>
          </a:p>
          <a:p>
            <a:r>
              <a:rPr lang="en-US" b="1" dirty="0"/>
              <a:t>James W. </a:t>
            </a:r>
            <a:r>
              <a:rPr lang="en-US" b="1" dirty="0" err="1"/>
              <a:t>Kalat</a:t>
            </a:r>
            <a:r>
              <a:rPr lang="en-US" b="1" dirty="0"/>
              <a:t>, </a:t>
            </a:r>
            <a:r>
              <a:rPr lang="en-US" b="1" i="1" dirty="0"/>
              <a:t>Introduction to Psychology</a:t>
            </a:r>
            <a:r>
              <a:rPr lang="en-US" dirty="0"/>
              <a:t> (Pacific Grove, CA: Brooks/Cole Publishing Company, 1996). </a:t>
            </a:r>
            <a:endParaRPr lang="en-US" dirty="0" smtClean="0"/>
          </a:p>
          <a:p>
            <a:endParaRPr lang="en-US" dirty="0" smtClean="0"/>
          </a:p>
          <a:p>
            <a:endParaRPr lang="en-US" dirty="0"/>
          </a:p>
          <a:p>
            <a:r>
              <a:rPr lang="en-US" dirty="0"/>
              <a:t> </a:t>
            </a:r>
            <a:r>
              <a:rPr lang="en-US" b="1" dirty="0"/>
              <a:t>Joel Feinberg, ed.  </a:t>
            </a:r>
            <a:r>
              <a:rPr lang="en-US" b="1" i="1" dirty="0"/>
              <a:t>Reason and Responsibility</a:t>
            </a:r>
            <a:r>
              <a:rPr lang="en-US" dirty="0"/>
              <a:t>  (Belmont, CA: Wadsworth, 1978; 4</a:t>
            </a:r>
            <a:r>
              <a:rPr lang="en-US" baseline="30000" dirty="0"/>
              <a:t>th</a:t>
            </a:r>
            <a:r>
              <a:rPr lang="en-US" dirty="0"/>
              <a:t> ed.).</a:t>
            </a:r>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62640854"/>
      </p:ext>
    </p:extLst>
  </p:cSld>
  <p:clrMapOvr>
    <a:masterClrMapping/>
  </p:clrMapOvr>
  <mc:AlternateContent xmlns:mc="http://schemas.openxmlformats.org/markup-compatibility/2006">
    <mc:Choice xmlns:p14="http://schemas.microsoft.com/office/powerpoint/2010/main" Requires="p14">
      <p:transition spd="slow" p14:dur="2000" advTm="181754"/>
    </mc:Choice>
    <mc:Fallback>
      <p:transition spd="slow" advTm="181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35700"/>
          </a:xfrm>
        </p:spPr>
        <p:txBody>
          <a:bodyPr/>
          <a:lstStyle/>
          <a:p>
            <a:pPr algn="ctr"/>
            <a:r>
              <a:rPr lang="en-US" dirty="0"/>
              <a:t>Part III: </a:t>
            </a:r>
            <a:br>
              <a:rPr lang="en-US" dirty="0"/>
            </a:br>
            <a:r>
              <a:rPr lang="en-US" dirty="0"/>
              <a:t>Theory 101: Freshman Theory, First Term, Brown/Wason &amp; Colleagues</a:t>
            </a:r>
          </a:p>
        </p:txBody>
      </p:sp>
      <p:sp>
        <p:nvSpPr>
          <p:cNvPr id="3" name="Content Placeholder 2"/>
          <p:cNvSpPr>
            <a:spLocks noGrp="1"/>
          </p:cNvSpPr>
          <p:nvPr>
            <p:ph idx="1"/>
          </p:nvPr>
        </p:nvSpPr>
        <p:spPr/>
        <p:txBody>
          <a:bodyPr/>
          <a:lstStyle/>
          <a:p>
            <a:endParaRPr lang="en-US"/>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13254079"/>
      </p:ext>
    </p:extLst>
  </p:cSld>
  <p:clrMapOvr>
    <a:masterClrMapping/>
  </p:clrMapOvr>
  <mc:AlternateContent xmlns:mc="http://schemas.openxmlformats.org/markup-compatibility/2006">
    <mc:Choice xmlns:p14="http://schemas.microsoft.com/office/powerpoint/2010/main" Requires="p14">
      <p:transition spd="slow" p14:dur="2000" advTm="89001"/>
    </mc:Choice>
    <mc:Fallback>
      <p:transition spd="slow" advTm="890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384"/>
          </a:xfrm>
        </p:spPr>
        <p:txBody>
          <a:bodyPr>
            <a:normAutofit fontScale="90000"/>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9967" y="-148002"/>
            <a:ext cx="6145967" cy="7730703"/>
          </a:xfrm>
        </p:spPr>
      </p:pic>
      <p:sp>
        <p:nvSpPr>
          <p:cNvPr id="3" name="TextBox 2"/>
          <p:cNvSpPr txBox="1"/>
          <p:nvPr/>
        </p:nvSpPr>
        <p:spPr>
          <a:xfrm flipH="1" flipV="1">
            <a:off x="9418883" y="1721614"/>
            <a:ext cx="2584227" cy="4408730"/>
          </a:xfrm>
          <a:prstGeom prst="rect">
            <a:avLst/>
          </a:prstGeom>
          <a:noFill/>
        </p:spPr>
        <p:txBody>
          <a:bodyPr wrap="square" rtlCol="0">
            <a:spAutoFit/>
          </a:bodyPr>
          <a:lstStyle/>
          <a:p>
            <a:endParaRPr lang="en-US"/>
          </a:p>
        </p:txBody>
      </p:sp>
      <p:pic>
        <p:nvPicPr>
          <p:cNvPr id="5" name="Content Placeholder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6210" y="911657"/>
            <a:ext cx="6415790" cy="8646451"/>
          </a:xfrm>
          <a:prstGeom prst="rect">
            <a:avLst/>
          </a:prstGeom>
        </p:spPr>
      </p:pic>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44734415"/>
      </p:ext>
    </p:extLst>
  </p:cSld>
  <p:clrMapOvr>
    <a:masterClrMapping/>
  </p:clrMapOvr>
  <mc:AlternateContent xmlns:mc="http://schemas.openxmlformats.org/markup-compatibility/2006">
    <mc:Choice xmlns:p14="http://schemas.microsoft.com/office/powerpoint/2010/main" Requires="p14">
      <p:transition spd="slow" p14:dur="2000" advTm="31003"/>
    </mc:Choice>
    <mc:Fallback>
      <p:transition spd="slow" advTm="31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751" y="374754"/>
            <a:ext cx="10515600" cy="449706"/>
          </a:xfrm>
        </p:spPr>
        <p:txBody>
          <a:bodyPr>
            <a:noAutofit/>
          </a:bodyPr>
          <a:lstStyle/>
          <a:p>
            <a:pPr algn="ctr"/>
            <a:r>
              <a:rPr lang="en-US" sz="1800" b="1" dirty="0"/>
              <a:t>TH 101: Freshman Theory, </a:t>
            </a:r>
            <a:r>
              <a:rPr lang="en-US" sz="1800" b="1" dirty="0" smtClean="0"/>
              <a:t>First Term; </a:t>
            </a:r>
            <a:r>
              <a:rPr lang="en-US" sz="1800" b="1" dirty="0"/>
              <a:t>Brown/Wason and Colleagues</a:t>
            </a:r>
            <a:r>
              <a:rPr lang="en-US" sz="1800" dirty="0"/>
              <a:t> </a:t>
            </a:r>
            <a:r>
              <a:rPr lang="en-US" sz="1800" dirty="0" smtClean="0"/>
              <a:t/>
            </a:r>
            <a:br>
              <a:rPr lang="en-US" sz="1800" dirty="0" smtClean="0"/>
            </a:br>
            <a:r>
              <a:rPr lang="en-US" sz="1800" b="1" i="1" dirty="0" smtClean="0"/>
              <a:t>Anthology</a:t>
            </a:r>
            <a:r>
              <a:rPr lang="en-US" sz="1800" b="1" dirty="0" smtClean="0"/>
              <a:t>, </a:t>
            </a:r>
            <a:r>
              <a:rPr lang="en-US" sz="1800" b="1" dirty="0"/>
              <a:t>Fall </a:t>
            </a:r>
            <a:r>
              <a:rPr lang="en-US" sz="1800" b="1" dirty="0" smtClean="0"/>
              <a:t>2000</a:t>
            </a:r>
            <a:r>
              <a:rPr lang="en-US" sz="1800" dirty="0"/>
              <a:t/>
            </a:r>
            <a:br>
              <a:rPr lang="en-US" sz="1800" dirty="0"/>
            </a:br>
            <a:endParaRPr lang="en-US" sz="1800" dirty="0"/>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522689" y="824460"/>
            <a:ext cx="4991724" cy="603354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36083482"/>
      </p:ext>
    </p:extLst>
  </p:cSld>
  <p:clrMapOvr>
    <a:masterClrMapping/>
  </p:clrMapOvr>
  <mc:AlternateContent xmlns:mc="http://schemas.openxmlformats.org/markup-compatibility/2006">
    <mc:Choice xmlns:p14="http://schemas.microsoft.com/office/powerpoint/2010/main" Requires="p14">
      <p:transition spd="slow" p14:dur="2000" advTm="38678"/>
    </mc:Choice>
    <mc:Fallback>
      <p:transition spd="slow" advTm="38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697480" y="-365760"/>
            <a:ext cx="6240780" cy="795528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04331890"/>
      </p:ext>
    </p:extLst>
  </p:cSld>
  <p:clrMapOvr>
    <a:masterClrMapping/>
  </p:clrMapOvr>
  <mc:AlternateContent xmlns:mc="http://schemas.openxmlformats.org/markup-compatibility/2006">
    <mc:Choice xmlns:p14="http://schemas.microsoft.com/office/powerpoint/2010/main" Requires="p14">
      <p:transition spd="slow" p14:dur="2000" advTm="83804"/>
    </mc:Choice>
    <mc:Fallback>
      <p:transition spd="slow" advTm="83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063" y="297180"/>
            <a:ext cx="10515600" cy="1280160"/>
          </a:xfrm>
        </p:spPr>
        <p:txBody>
          <a:bodyPr>
            <a:normAutofit fontScale="90000"/>
          </a:bodyPr>
          <a:lstStyle/>
          <a:p>
            <a:pPr algn="ctr"/>
            <a:r>
              <a:rPr lang="en-US" sz="2700" dirty="0" smtClean="0"/>
              <a:t>Transcription from: </a:t>
            </a:r>
            <a:r>
              <a:rPr lang="en-US" sz="2700" dirty="0"/>
              <a:t>Anne </a:t>
            </a:r>
            <a:r>
              <a:rPr lang="en-US" sz="2700" dirty="0" err="1"/>
              <a:t>Draffkorn</a:t>
            </a:r>
            <a:r>
              <a:rPr lang="en-US" sz="2700" dirty="0"/>
              <a:t> </a:t>
            </a:r>
            <a:r>
              <a:rPr lang="en-US" sz="2700" dirty="0" smtClean="0"/>
              <a:t>Kilmer, “A </a:t>
            </a:r>
            <a:r>
              <a:rPr lang="en-US" sz="2700" dirty="0"/>
              <a:t>Music Tablet from Sippar(?): BM 65217 + </a:t>
            </a:r>
            <a:r>
              <a:rPr lang="en-US" sz="2700" dirty="0" smtClean="0"/>
              <a:t>66616” </a:t>
            </a:r>
            <a:r>
              <a:rPr lang="en-US" sz="2700" i="1" dirty="0" smtClean="0"/>
              <a:t>Iraq</a:t>
            </a:r>
            <a:r>
              <a:rPr lang="en-US" sz="2700" dirty="0"/>
              <a:t>, Vol. 46, No. 2 (Autumn, 1984), pp. </a:t>
            </a:r>
            <a:r>
              <a:rPr lang="en-US" sz="2700" dirty="0" smtClean="0"/>
              <a:t>69-80. </a:t>
            </a:r>
            <a:r>
              <a:rPr lang="en-US" dirty="0"/>
              <a:t/>
            </a:r>
            <a:br>
              <a:rPr lang="en-US" dirty="0"/>
            </a:br>
            <a:endParaRPr lang="en-US"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38159" y="960120"/>
            <a:ext cx="10315681" cy="589788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8711973"/>
      </p:ext>
    </p:extLst>
  </p:cSld>
  <p:clrMapOvr>
    <a:masterClrMapping/>
  </p:clrMapOvr>
  <mc:AlternateContent xmlns:mc="http://schemas.openxmlformats.org/markup-compatibility/2006">
    <mc:Choice xmlns:p14="http://schemas.microsoft.com/office/powerpoint/2010/main" Requires="p14">
      <p:transition spd="slow" p14:dur="2000" advTm="24070"/>
    </mc:Choice>
    <mc:Fallback>
      <p:transition spd="slow" advTm="24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38200" y="0"/>
            <a:ext cx="5623560" cy="7932420"/>
          </a:xfr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400" y="0"/>
            <a:ext cx="5143500" cy="7383780"/>
          </a:xfrm>
          <a:prstGeom prst="rect">
            <a:avLst/>
          </a:prstGeo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44572501"/>
      </p:ext>
    </p:extLst>
  </p:cSld>
  <p:clrMapOvr>
    <a:masterClrMapping/>
  </p:clrMapOvr>
  <mc:AlternateContent xmlns:mc="http://schemas.openxmlformats.org/markup-compatibility/2006">
    <mc:Choice xmlns:p14="http://schemas.microsoft.com/office/powerpoint/2010/main" Requires="p14">
      <p:transition spd="slow" p14:dur="2000" advTm="147619"/>
    </mc:Choice>
    <mc:Fallback>
      <p:transition spd="slow" advTm="147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080760" y="0"/>
            <a:ext cx="5897880" cy="6857999"/>
          </a:xfr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5936104" cy="6858000"/>
          </a:xfrm>
          <a:prstGeom prst="rect">
            <a:avLst/>
          </a:prstGeo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35186825"/>
      </p:ext>
    </p:extLst>
  </p:cSld>
  <p:clrMapOvr>
    <a:masterClrMapping/>
  </p:clrMapOvr>
  <mc:AlternateContent xmlns:mc="http://schemas.openxmlformats.org/markup-compatibility/2006">
    <mc:Choice xmlns:p14="http://schemas.microsoft.com/office/powerpoint/2010/main" Requires="p14">
      <p:transition spd="slow" p14:dur="2000" advTm="12998"/>
    </mc:Choice>
    <mc:Fallback>
      <p:transition spd="slow" advTm="129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5737861" cy="6858000"/>
          </a:xfr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500" y="0"/>
            <a:ext cx="5067300" cy="6858000"/>
          </a:xfrm>
          <a:prstGeom prst="rect">
            <a:avLst/>
          </a:prstGeo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75296959"/>
      </p:ext>
    </p:extLst>
  </p:cSld>
  <p:clrMapOvr>
    <a:masterClrMapping/>
  </p:clrMapOvr>
  <mc:AlternateContent xmlns:mc="http://schemas.openxmlformats.org/markup-compatibility/2006">
    <mc:Choice xmlns:p14="http://schemas.microsoft.com/office/powerpoint/2010/main" Requires="p14">
      <p:transition spd="slow" p14:dur="2000" advTm="47264"/>
    </mc:Choice>
    <mc:Fallback>
      <p:transition spd="slow" advTm="47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03499" y="365125"/>
            <a:ext cx="9781952" cy="6333387"/>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509181887"/>
      </p:ext>
    </p:extLst>
  </p:cSld>
  <p:clrMapOvr>
    <a:masterClrMapping/>
  </p:clrMapOvr>
  <mc:AlternateContent xmlns:mc="http://schemas.openxmlformats.org/markup-compatibility/2006">
    <mc:Choice xmlns:p14="http://schemas.microsoft.com/office/powerpoint/2010/main" Requires="p14">
      <p:transition spd="slow" p14:dur="2000" advTm="5770"/>
    </mc:Choice>
    <mc:Fallback>
      <p:transition spd="slow" advTm="5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657600" y="148856"/>
            <a:ext cx="5018568" cy="6507125"/>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50290491"/>
      </p:ext>
    </p:extLst>
  </p:cSld>
  <p:clrMapOvr>
    <a:masterClrMapping/>
  </p:clrMapOvr>
  <mc:AlternateContent xmlns:mc="http://schemas.openxmlformats.org/markup-compatibility/2006">
    <mc:Choice xmlns:p14="http://schemas.microsoft.com/office/powerpoint/2010/main" Requires="p14">
      <p:transition spd="slow" p14:dur="2000" advTm="20074"/>
    </mc:Choice>
    <mc:Fallback>
      <p:transition spd="slow" advTm="20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370820" y="1"/>
            <a:ext cx="5351488" cy="6858000"/>
          </a:xfr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692" y="0"/>
            <a:ext cx="5382717" cy="6858000"/>
          </a:xfrm>
          <a:prstGeom prst="rect">
            <a:avLst/>
          </a:prstGeo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645322533"/>
      </p:ext>
    </p:extLst>
  </p:cSld>
  <p:clrMapOvr>
    <a:masterClrMapping/>
  </p:clrMapOvr>
  <mc:AlternateContent xmlns:mc="http://schemas.openxmlformats.org/markup-compatibility/2006">
    <mc:Choice xmlns:p14="http://schemas.microsoft.com/office/powerpoint/2010/main" Requires="p14">
      <p:transition spd="slow" p14:dur="2000" advTm="34226"/>
    </mc:Choice>
    <mc:Fallback>
      <p:transition spd="slow" advTm="342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007391" y="365125"/>
            <a:ext cx="4448012" cy="5989180"/>
          </a:xfr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4594" y="0"/>
            <a:ext cx="5255216" cy="6858000"/>
          </a:xfrm>
          <a:prstGeom prst="rect">
            <a:avLst/>
          </a:prstGeo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953285058"/>
      </p:ext>
    </p:extLst>
  </p:cSld>
  <p:clrMapOvr>
    <a:masterClrMapping/>
  </p:clrMapOvr>
  <mc:AlternateContent xmlns:mc="http://schemas.openxmlformats.org/markup-compatibility/2006">
    <mc:Choice xmlns:p14="http://schemas.microsoft.com/office/powerpoint/2010/main" Requires="p14">
      <p:transition spd="slow" p14:dur="2000" advTm="44677"/>
    </mc:Choice>
    <mc:Fallback>
      <p:transition spd="slow" advTm="446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92850"/>
          </a:xfrm>
        </p:spPr>
        <p:txBody>
          <a:bodyPr/>
          <a:lstStyle/>
          <a:p>
            <a:pPr algn="ctr"/>
            <a:r>
              <a:rPr lang="en-US" dirty="0"/>
              <a:t>Part IV: Peroration</a:t>
            </a:r>
            <a:br>
              <a:rPr lang="en-US" dirty="0"/>
            </a:br>
            <a:r>
              <a:rPr lang="en-US" dirty="0"/>
              <a:t/>
            </a:r>
            <a:br>
              <a:rPr lang="en-US" dirty="0"/>
            </a:br>
            <a:r>
              <a:rPr lang="en-US" sz="3200" dirty="0"/>
              <a:t>1. Why has so little of the history of theory filtered down to undergraduate textbooks</a:t>
            </a:r>
            <a:r>
              <a:rPr lang="en-US" sz="3200" dirty="0" smtClean="0"/>
              <a:t>?</a:t>
            </a:r>
            <a:br>
              <a:rPr lang="en-US" sz="3200" dirty="0" smtClean="0"/>
            </a:br>
            <a:r>
              <a:rPr lang="en-US" sz="3200" dirty="0"/>
              <a:t/>
            </a:r>
            <a:br>
              <a:rPr lang="en-US" sz="3200" dirty="0"/>
            </a:br>
            <a:r>
              <a:rPr lang="en-US" sz="3200" dirty="0"/>
              <a:t>2.  What’s to be gained by integrating some of the history of theory into those textbooks?</a:t>
            </a:r>
          </a:p>
        </p:txBody>
      </p:sp>
      <p:sp>
        <p:nvSpPr>
          <p:cNvPr id="3" name="Content Placeholder 2"/>
          <p:cNvSpPr>
            <a:spLocks noGrp="1"/>
          </p:cNvSpPr>
          <p:nvPr>
            <p:ph idx="1"/>
          </p:nvPr>
        </p:nvSpPr>
        <p:spPr>
          <a:xfrm>
            <a:off x="838200" y="689775"/>
            <a:ext cx="10515600" cy="45719"/>
          </a:xfrm>
        </p:spPr>
        <p:txBody>
          <a:bodyPr>
            <a:normAutofit fontScale="25000" lnSpcReduction="20000"/>
          </a:bodyPr>
          <a:lstStyle/>
          <a:p>
            <a:endParaRPr lang="en-US" dirty="0"/>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783294467"/>
      </p:ext>
    </p:extLst>
  </p:cSld>
  <p:clrMapOvr>
    <a:masterClrMapping/>
  </p:clrMapOvr>
  <mc:AlternateContent xmlns:mc="http://schemas.openxmlformats.org/markup-compatibility/2006">
    <mc:Choice xmlns:p14="http://schemas.microsoft.com/office/powerpoint/2010/main" Requires="p14">
      <p:transition spd="slow" p14:dur="2000" advTm="278692"/>
    </mc:Choice>
    <mc:Fallback>
      <p:transition spd="slow" advTm="278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081867" y="0"/>
            <a:ext cx="5926666" cy="731520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50633397"/>
      </p:ext>
    </p:extLst>
  </p:cSld>
  <p:clrMapOvr>
    <a:masterClrMapping/>
  </p:clrMapOvr>
  <mc:AlternateContent xmlns:mc="http://schemas.openxmlformats.org/markup-compatibility/2006">
    <mc:Choice xmlns:p14="http://schemas.microsoft.com/office/powerpoint/2010/main" Requires="p14">
      <p:transition spd="slow" p14:dur="2000" advTm="205676"/>
    </mc:Choice>
    <mc:Fallback>
      <p:transition spd="slow" advTm="2056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345" y="1"/>
            <a:ext cx="11417643" cy="565483"/>
          </a:xfrm>
        </p:spPr>
        <p:txBody>
          <a:bodyPr>
            <a:noAutofit/>
          </a:bodyPr>
          <a:lstStyle/>
          <a:p>
            <a:pPr algn="ctr"/>
            <a:r>
              <a:rPr lang="en-US" sz="2000" dirty="0" smtClean="0"/>
              <a:t>Steven Weinberg, </a:t>
            </a:r>
            <a:r>
              <a:rPr lang="en-US" sz="2000" dirty="0"/>
              <a:t>“Eye on the Present: The Whig History of Science,” </a:t>
            </a:r>
            <a:r>
              <a:rPr lang="en-US" sz="2000" i="1" dirty="0" smtClean="0"/>
              <a:t>New </a:t>
            </a:r>
            <a:r>
              <a:rPr lang="en-US" sz="2000" i="1" smtClean="0"/>
              <a:t>York Review of Books</a:t>
            </a:r>
            <a:r>
              <a:rPr lang="en-US" sz="2000" smtClean="0"/>
              <a:t>, 12/17/15. </a:t>
            </a:r>
            <a:endParaRPr lang="en-US" sz="20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82253" y="565484"/>
            <a:ext cx="7303168" cy="6206791"/>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844681789"/>
      </p:ext>
    </p:extLst>
  </p:cSld>
  <p:clrMapOvr>
    <a:masterClrMapping/>
  </p:clrMapOvr>
  <mc:AlternateContent xmlns:mc="http://schemas.openxmlformats.org/markup-compatibility/2006">
    <mc:Choice xmlns:p14="http://schemas.microsoft.com/office/powerpoint/2010/main" Requires="p14">
      <p:transition spd="slow" p14:dur="2000" advTm="10531"/>
    </mc:Choice>
    <mc:Fallback>
      <p:transition spd="slow" advTm="10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1186160" cy="1028699"/>
          </a:xfrm>
        </p:spPr>
        <p:txBody>
          <a:bodyPr>
            <a:normAutofit fontScale="90000"/>
          </a:bodyPr>
          <a:lstStyle/>
          <a:p>
            <a:pPr algn="ctr"/>
            <a:r>
              <a:rPr lang="en-US" dirty="0"/>
              <a:t/>
            </a:r>
            <a:br>
              <a:rPr lang="en-US" dirty="0"/>
            </a:br>
            <a:r>
              <a:rPr lang="en-US" sz="2700" dirty="0" smtClean="0"/>
              <a:t>David </a:t>
            </a:r>
            <a:r>
              <a:rPr lang="en-US" sz="2700" dirty="0" err="1" smtClean="0"/>
              <a:t>Wulstan</a:t>
            </a:r>
            <a:r>
              <a:rPr lang="en-US" sz="2700" dirty="0" smtClean="0"/>
              <a:t>, “The </a:t>
            </a:r>
            <a:r>
              <a:rPr lang="en-US" sz="2700" dirty="0"/>
              <a:t>Tuning of the </a:t>
            </a:r>
            <a:r>
              <a:rPr lang="en-US" sz="2700" dirty="0" smtClean="0"/>
              <a:t>Babylonian Harp”</a:t>
            </a:r>
            <a:r>
              <a:rPr lang="en-US" sz="2700" dirty="0"/>
              <a:t> </a:t>
            </a:r>
            <a:r>
              <a:rPr lang="en-US" sz="2700" i="1" dirty="0" smtClean="0"/>
              <a:t>Iraq</a:t>
            </a:r>
            <a:r>
              <a:rPr lang="en-US" sz="2700" dirty="0"/>
              <a:t>, Vol. 30, No. 2 (Autumn, 1968), pp. </a:t>
            </a:r>
            <a:r>
              <a:rPr lang="en-US" sz="2700" dirty="0" smtClean="0"/>
              <a:t>215-228. </a:t>
            </a:r>
            <a:r>
              <a:rPr lang="en-US" sz="2700" dirty="0"/>
              <a:t/>
            </a:r>
            <a:br>
              <a:rPr lang="en-US" sz="2700" dirty="0"/>
            </a:br>
            <a:endParaRPr lang="en-US" sz="2700" dirty="0"/>
          </a:p>
        </p:txBody>
      </p:sp>
      <p:pic>
        <p:nvPicPr>
          <p:cNvPr id="4" name="Content Placeholder 3" descr="Wulstan Harp.jpg"/>
          <p:cNvPicPr>
            <a:picLocks noGrp="1" noChangeAspect="1"/>
          </p:cNvPicPr>
          <p:nvPr>
            <p:ph idx="1"/>
          </p:nvPr>
        </p:nvPicPr>
        <p:blipFill>
          <a:blip r:embed="rId4">
            <a:extLst>
              <a:ext uri="{28A0092B-C50C-407E-A947-70E740481C1C}">
                <a14:useLocalDpi xmlns:a14="http://schemas.microsoft.com/office/drawing/2010/main" val="0"/>
              </a:ext>
            </a:extLst>
          </a:blip>
          <a:srcRect l="-40971" r="-40971"/>
          <a:stretch>
            <a:fillRect/>
          </a:stretch>
        </p:blipFill>
        <p:spPr>
          <a:xfrm>
            <a:off x="1828800" y="1028700"/>
            <a:ext cx="8526780" cy="5554980"/>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00613652"/>
      </p:ext>
    </p:extLst>
  </p:cSld>
  <p:clrMapOvr>
    <a:masterClrMapping/>
  </p:clrMapOvr>
  <mc:AlternateContent xmlns:mc="http://schemas.openxmlformats.org/markup-compatibility/2006">
    <mc:Choice xmlns:p14="http://schemas.microsoft.com/office/powerpoint/2010/main" Requires="p14">
      <p:transition spd="slow" p14:dur="2000" advTm="24609"/>
    </mc:Choice>
    <mc:Fallback>
      <p:transition spd="slow" advTm="24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379"/>
            <a:ext cx="10515600" cy="433137"/>
          </a:xfrm>
        </p:spPr>
        <p:txBody>
          <a:bodyPr>
            <a:normAutofit fontScale="90000"/>
          </a:bodyPr>
          <a:lstStyle/>
          <a:p>
            <a:pPr algn="ctr"/>
            <a:r>
              <a:rPr lang="en-US" sz="2400" dirty="0" smtClean="0"/>
              <a:t>John Hollander, </a:t>
            </a:r>
            <a:r>
              <a:rPr lang="en-US" sz="2400" i="1" dirty="0" smtClean="0"/>
              <a:t>The </a:t>
            </a:r>
            <a:r>
              <a:rPr lang="en-US" sz="2400" i="1" dirty="0" err="1" smtClean="0"/>
              <a:t>Untuning</a:t>
            </a:r>
            <a:r>
              <a:rPr lang="en-US" sz="2400" i="1" dirty="0" smtClean="0"/>
              <a:t> of the Sky</a:t>
            </a:r>
            <a:r>
              <a:rPr lang="en-US" sz="2400" dirty="0"/>
              <a:t> </a:t>
            </a:r>
            <a:r>
              <a:rPr lang="en-US" sz="2400" dirty="0" smtClean="0"/>
              <a:t>(Princeton: Princeton University Press, 1961).</a:t>
            </a:r>
            <a:endParaRPr lang="en-US" sz="2400" dirty="0"/>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09274" y="577849"/>
            <a:ext cx="8037094" cy="6135771"/>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02093304"/>
      </p:ext>
    </p:extLst>
  </p:cSld>
  <p:clrMapOvr>
    <a:masterClrMapping/>
  </p:clrMapOvr>
  <mc:AlternateContent xmlns:mc="http://schemas.openxmlformats.org/markup-compatibility/2006">
    <mc:Choice xmlns:p14="http://schemas.microsoft.com/office/powerpoint/2010/main" Requires="p14">
      <p:transition spd="slow" p14:dur="2000" advTm="4745"/>
    </mc:Choice>
    <mc:Fallback>
      <p:transition spd="slow" advTm="4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7221" y="168442"/>
            <a:ext cx="9468853" cy="6509084"/>
          </a:xfrm>
        </p:spPr>
      </p:pic>
    </p:spTree>
    <p:extLst>
      <p:ext uri="{BB962C8B-B14F-4D97-AF65-F5344CB8AC3E}">
        <p14:creationId xmlns:p14="http://schemas.microsoft.com/office/powerpoint/2010/main" val="11422747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 </a:t>
            </a:r>
            <a:r>
              <a:rPr lang="en-US" dirty="0" smtClean="0">
                <a:latin typeface="Baskerville" charset="0"/>
                <a:ea typeface="Baskerville" charset="0"/>
                <a:cs typeface="Baskerville" charset="0"/>
              </a:rPr>
              <a:t>The History of Music Theory and the Undergraduate Curriculum </a:t>
            </a:r>
            <a:r>
              <a:rPr lang="en-US" dirty="0"/>
              <a:t/>
            </a:r>
            <a:br>
              <a:rPr lang="en-US" dirty="0"/>
            </a:br>
            <a:endParaRPr lang="en-US" sz="4000" dirty="0"/>
          </a:p>
        </p:txBody>
      </p:sp>
      <p:sp>
        <p:nvSpPr>
          <p:cNvPr id="3" name="Subtitle 2"/>
          <p:cNvSpPr>
            <a:spLocks noGrp="1"/>
          </p:cNvSpPr>
          <p:nvPr>
            <p:ph type="subTitle" idx="1"/>
          </p:nvPr>
        </p:nvSpPr>
        <p:spPr>
          <a:xfrm>
            <a:off x="1524000" y="3509962"/>
            <a:ext cx="9144000" cy="2051389"/>
          </a:xfrm>
        </p:spPr>
        <p:txBody>
          <a:bodyPr/>
          <a:lstStyle/>
          <a:p>
            <a:r>
              <a:rPr lang="en-US" dirty="0" smtClean="0">
                <a:latin typeface="Baskerville" charset="0"/>
                <a:ea typeface="Baskerville" charset="0"/>
                <a:cs typeface="Baskerville" charset="0"/>
              </a:rPr>
              <a:t>Robert W. Wason</a:t>
            </a:r>
            <a:br>
              <a:rPr lang="en-US" dirty="0" smtClean="0">
                <a:latin typeface="Baskerville" charset="0"/>
                <a:ea typeface="Baskerville" charset="0"/>
                <a:cs typeface="Baskerville" charset="0"/>
              </a:rPr>
            </a:br>
            <a:r>
              <a:rPr lang="en-US" dirty="0" smtClean="0">
                <a:latin typeface="Baskerville" charset="0"/>
                <a:ea typeface="Baskerville" charset="0"/>
                <a:cs typeface="Baskerville" charset="0"/>
              </a:rPr>
              <a:t> Professor Emeritus of Music Theory and Affiliate Faculty in Jazz and Contemporary Media</a:t>
            </a:r>
          </a:p>
          <a:p>
            <a:r>
              <a:rPr lang="en-US" dirty="0" smtClean="0">
                <a:latin typeface="Baskerville" charset="0"/>
                <a:ea typeface="Baskerville" charset="0"/>
                <a:cs typeface="Baskerville" charset="0"/>
              </a:rPr>
              <a:t> Eastman School of Music, University of Rochester</a:t>
            </a:r>
          </a:p>
          <a:p>
            <a:r>
              <a:rPr lang="en-US" smtClean="0">
                <a:latin typeface="Baskerville" charset="0"/>
                <a:ea typeface="Baskerville" charset="0"/>
                <a:cs typeface="Baskerville" charset="0"/>
              </a:rPr>
              <a:t>rwason@esm.rochester.edu</a:t>
            </a:r>
            <a:endParaRPr lang="en-US" dirty="0">
              <a:latin typeface="Baskerville" charset="0"/>
              <a:ea typeface="Baskerville" charset="0"/>
              <a:cs typeface="Baskerville" charset="0"/>
            </a:endParaRPr>
          </a:p>
        </p:txBody>
      </p:sp>
    </p:spTree>
    <p:extLst>
      <p:ext uri="{BB962C8B-B14F-4D97-AF65-F5344CB8AC3E}">
        <p14:creationId xmlns:p14="http://schemas.microsoft.com/office/powerpoint/2010/main" val="11336529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74323"/>
          </a:xfrm>
        </p:spPr>
        <p:txBody>
          <a:bodyPr>
            <a:noAutofit/>
          </a:bodyPr>
          <a:lstStyle/>
          <a:p>
            <a:pPr algn="ctr"/>
            <a:r>
              <a:rPr lang="en-US" sz="2800" dirty="0" smtClean="0"/>
              <a:t>Thomas Stanley, </a:t>
            </a:r>
            <a:r>
              <a:rPr lang="en-US" sz="2800" i="1" dirty="0" smtClean="0"/>
              <a:t>History of Philosophy</a:t>
            </a:r>
            <a:r>
              <a:rPr lang="en-US" sz="2800" dirty="0" smtClean="0"/>
              <a:t>, London: 1701.</a:t>
            </a:r>
            <a:endParaRPr lang="en-US" sz="28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37482" y="839448"/>
            <a:ext cx="4317167" cy="6018552"/>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68178082"/>
      </p:ext>
    </p:extLst>
  </p:cSld>
  <p:clrMapOvr>
    <a:masterClrMapping/>
  </p:clrMapOvr>
  <mc:AlternateContent xmlns:mc="http://schemas.openxmlformats.org/markup-compatibility/2006">
    <mc:Choice xmlns:p14="http://schemas.microsoft.com/office/powerpoint/2010/main" Requires="p14">
      <p:transition spd="slow" p14:dur="2000" advTm="68523"/>
    </mc:Choice>
    <mc:Fallback>
      <p:transition spd="slow" advTm="685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5000"/>
          </a:xfrm>
        </p:spPr>
        <p:txBody>
          <a:bodyPr>
            <a:normAutofit/>
          </a:bodyPr>
          <a:lstStyle/>
          <a:p>
            <a:pPr algn="ctr"/>
            <a:r>
              <a:rPr lang="en-US" altLang="en-US" sz="2800" dirty="0" err="1"/>
              <a:t>Scuola</a:t>
            </a:r>
            <a:r>
              <a:rPr lang="en-US" altLang="en-US" sz="2800" dirty="0"/>
              <a:t> di Atene; Raphael 1509-11; Apostolic Palace, Vatican </a:t>
            </a:r>
            <a:r>
              <a:rPr lang="en-US" altLang="en-US" sz="2800" dirty="0" smtClean="0"/>
              <a:t>City. </a:t>
            </a:r>
            <a:endParaRPr lang="en-US" sz="2800" dirty="0"/>
          </a:p>
        </p:txBody>
      </p:sp>
      <p:pic>
        <p:nvPicPr>
          <p:cNvPr id="4" name="Content Placeholder 4" descr="Scuola di Atene.jpg"/>
          <p:cNvPicPr>
            <a:picLocks noGrp="1" noChangeAspect="1"/>
          </p:cNvPicPr>
          <p:nvPr>
            <p:ph idx="1"/>
          </p:nvPr>
        </p:nvPicPr>
        <p:blipFill>
          <a:blip r:embed="rId4">
            <a:extLst>
              <a:ext uri="{28A0092B-C50C-407E-A947-70E740481C1C}">
                <a14:useLocalDpi xmlns:a14="http://schemas.microsoft.com/office/drawing/2010/main" val="0"/>
              </a:ext>
            </a:extLst>
          </a:blip>
          <a:srcRect l="14078" r="14078"/>
          <a:stretch>
            <a:fillRect/>
          </a:stretch>
        </p:blipFill>
        <p:spPr>
          <a:xfrm>
            <a:off x="3699319" y="1000125"/>
            <a:ext cx="4793362" cy="5176838"/>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572521736"/>
      </p:ext>
    </p:extLst>
  </p:cSld>
  <p:clrMapOvr>
    <a:masterClrMapping/>
  </p:clrMapOvr>
  <mc:AlternateContent xmlns:mc="http://schemas.openxmlformats.org/markup-compatibility/2006">
    <mc:Choice xmlns:p14="http://schemas.microsoft.com/office/powerpoint/2010/main" Requires="p14">
      <p:transition spd="slow" p14:dur="2000" advTm="41687"/>
    </mc:Choice>
    <mc:Fallback>
      <p:transition spd="slow" advTm="41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a:t>Initial depicting Boethius teaching his students from folio 4r of a manuscript of the Consolation of Philosophy (Italy?, 1385)</a:t>
            </a:r>
            <a:br>
              <a:rPr lang="en-US" sz="2400" dirty="0"/>
            </a:br>
            <a:r>
              <a:rPr lang="en-US" sz="2400" dirty="0"/>
              <a:t>MS Hunter 374 (V.1.11), Glasgow University </a:t>
            </a:r>
            <a:r>
              <a:rPr lang="en-US" sz="2400" dirty="0" smtClean="0"/>
              <a:t>library.</a:t>
            </a:r>
            <a:endParaRPr lang="en-US" sz="2400" dirty="0"/>
          </a:p>
        </p:txBody>
      </p:sp>
      <p:pic>
        <p:nvPicPr>
          <p:cNvPr id="4" name="Content Placeholder 3" descr="Boethius portrait.jpg"/>
          <p:cNvPicPr>
            <a:picLocks noGrp="1" noChangeAspect="1"/>
          </p:cNvPicPr>
          <p:nvPr>
            <p:ph idx="1"/>
          </p:nvPr>
        </p:nvPicPr>
        <p:blipFill>
          <a:blip r:embed="rId5">
            <a:extLst>
              <a:ext uri="{28A0092B-C50C-407E-A947-70E740481C1C}">
                <a14:useLocalDpi xmlns:a14="http://schemas.microsoft.com/office/drawing/2010/main" val="0"/>
              </a:ext>
            </a:extLst>
          </a:blip>
          <a:srcRect l="-6515" r="-6515"/>
          <a:stretch>
            <a:fillRect/>
          </a:stretch>
        </p:blipFill>
        <p:spPr>
          <a:xfrm>
            <a:off x="2875559" y="1825625"/>
            <a:ext cx="6440882" cy="4351338"/>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416817361"/>
      </p:ext>
    </p:extLst>
  </p:cSld>
  <p:clrMapOvr>
    <a:masterClrMapping/>
  </p:clrMapOvr>
  <mc:AlternateContent xmlns:mc="http://schemas.openxmlformats.org/markup-compatibility/2006">
    <mc:Choice xmlns:p14="http://schemas.microsoft.com/office/powerpoint/2010/main" Requires="p14">
      <p:transition spd="slow" p14:dur="2000" advTm="34340"/>
    </mc:Choice>
    <mc:Fallback>
      <p:transition spd="slow" advTm="34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348" y="1"/>
            <a:ext cx="10515600" cy="689548"/>
          </a:xfrm>
        </p:spPr>
        <p:txBody>
          <a:bodyPr>
            <a:normAutofit fontScale="90000"/>
          </a:bodyPr>
          <a:lstStyle/>
          <a:p>
            <a:pPr algn="ctr"/>
            <a:r>
              <a:rPr lang="en-US" sz="2400" dirty="0" smtClean="0"/>
              <a:t>Joseph Smits van </a:t>
            </a:r>
            <a:r>
              <a:rPr lang="en-US" sz="2400" dirty="0" err="1" smtClean="0"/>
              <a:t>Waesberghe</a:t>
            </a:r>
            <a:r>
              <a:rPr lang="en-US" sz="2400" dirty="0" smtClean="0"/>
              <a:t>, </a:t>
            </a:r>
            <a:r>
              <a:rPr lang="en-US" sz="2400" i="1" dirty="0" err="1" smtClean="0"/>
              <a:t>Musikerziehung</a:t>
            </a:r>
            <a:r>
              <a:rPr lang="en-US" sz="2400" i="1" dirty="0" smtClean="0"/>
              <a:t> </a:t>
            </a:r>
            <a:r>
              <a:rPr lang="en-US" sz="2400" i="1" dirty="0"/>
              <a:t>: </a:t>
            </a:r>
            <a:r>
              <a:rPr lang="en-US" sz="2400" i="1" dirty="0" err="1"/>
              <a:t>Lehre</a:t>
            </a:r>
            <a:r>
              <a:rPr lang="en-US" sz="2400" i="1" dirty="0"/>
              <a:t> und </a:t>
            </a:r>
            <a:r>
              <a:rPr lang="en-US" sz="2400" i="1" dirty="0" err="1"/>
              <a:t>Theorie</a:t>
            </a:r>
            <a:r>
              <a:rPr lang="en-US" sz="2400" i="1" dirty="0"/>
              <a:t> der </a:t>
            </a:r>
            <a:r>
              <a:rPr lang="en-US" sz="2400" i="1" dirty="0" err="1"/>
              <a:t>Musik</a:t>
            </a:r>
            <a:r>
              <a:rPr lang="en-US" sz="2400" i="1" dirty="0"/>
              <a:t> </a:t>
            </a:r>
            <a:r>
              <a:rPr lang="en-US" sz="2400" i="1" dirty="0" err="1"/>
              <a:t>im</a:t>
            </a:r>
            <a:r>
              <a:rPr lang="en-US" sz="2400" i="1" dirty="0"/>
              <a:t> </a:t>
            </a:r>
            <a:r>
              <a:rPr lang="en-US" sz="2400" i="1" dirty="0" err="1" smtClean="0"/>
              <a:t>Mittelalter</a:t>
            </a:r>
            <a:r>
              <a:rPr lang="en-US" sz="2400" dirty="0" smtClean="0"/>
              <a:t>, Leipzig: 1969.</a:t>
            </a:r>
            <a:endParaRPr lang="en-US" sz="2400" i="1" dirty="0"/>
          </a:p>
        </p:txBody>
      </p:sp>
      <p:pic>
        <p:nvPicPr>
          <p:cNvPr id="4" name="Picture 5" descr="muses_2.tiff                                                   00147E98Jerome                         B83A0820:"/>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132944" y="689549"/>
            <a:ext cx="5186597" cy="6168451"/>
          </a:xfrm>
          <a:prstGeom prst="rect">
            <a:avLst/>
          </a:prstGeom>
          <a:noFill/>
          <a:extLst>
            <a:ext uri="{909E8E84-426E-40DD-AFC4-6F175D3DCCD1}">
              <a14:hiddenFill xmlns:a14="http://schemas.microsoft.com/office/drawing/2010/main">
                <a:solidFill>
                  <a:srgbClr val="FFFFFF"/>
                </a:solidFill>
              </a14:hiddenFill>
            </a:ext>
          </a:extLst>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846277633"/>
      </p:ext>
    </p:extLst>
  </p:cSld>
  <p:clrMapOvr>
    <a:masterClrMapping/>
  </p:clrMapOvr>
  <mc:AlternateContent xmlns:mc="http://schemas.openxmlformats.org/markup-compatibility/2006">
    <mc:Choice xmlns:p14="http://schemas.microsoft.com/office/powerpoint/2010/main" Requires="p14">
      <p:transition spd="slow" p14:dur="2000" advTm="38538"/>
    </mc:Choice>
    <mc:Fallback>
      <p:transition spd="slow" advTm="38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523874"/>
          </a:xfrm>
        </p:spPr>
        <p:txBody>
          <a:bodyPr>
            <a:normAutofit fontScale="90000"/>
          </a:bodyPr>
          <a:lstStyle/>
          <a:p>
            <a:pPr algn="ctr"/>
            <a:r>
              <a:rPr lang="en-US" sz="2000" dirty="0" smtClean="0"/>
              <a:t>Jean-Philippe Rameau, </a:t>
            </a:r>
            <a:r>
              <a:rPr lang="en-US" sz="2000" i="1" dirty="0" err="1" smtClean="0"/>
              <a:t>Traité</a:t>
            </a:r>
            <a:r>
              <a:rPr lang="en-US" sz="2000" i="1" dirty="0" smtClean="0"/>
              <a:t> de </a:t>
            </a:r>
            <a:r>
              <a:rPr lang="en-US" sz="2000" i="1" dirty="0" err="1" smtClean="0"/>
              <a:t>l’Harmonie</a:t>
            </a:r>
            <a:r>
              <a:rPr lang="en-US" sz="2000" i="1" dirty="0" smtClean="0"/>
              <a:t> </a:t>
            </a:r>
            <a:r>
              <a:rPr lang="en-US" sz="2000" i="1" dirty="0" err="1" smtClean="0"/>
              <a:t>Reduite</a:t>
            </a:r>
            <a:r>
              <a:rPr lang="en-US" sz="2000" i="1" dirty="0" smtClean="0"/>
              <a:t> </a:t>
            </a:r>
            <a:r>
              <a:rPr lang="en-US" sz="2000" i="1" dirty="0" err="1" smtClean="0"/>
              <a:t>à</a:t>
            </a:r>
            <a:r>
              <a:rPr lang="en-US" sz="2000" i="1" dirty="0" smtClean="0"/>
              <a:t> </a:t>
            </a:r>
            <a:r>
              <a:rPr lang="en-US" sz="2000" i="1" dirty="0" err="1" smtClean="0"/>
              <a:t>ses</a:t>
            </a:r>
            <a:r>
              <a:rPr lang="en-US" sz="2000" i="1" dirty="0" smtClean="0"/>
              <a:t> </a:t>
            </a:r>
            <a:r>
              <a:rPr lang="en-US" sz="2000" i="1" dirty="0" err="1" smtClean="0"/>
              <a:t>Principes</a:t>
            </a:r>
            <a:r>
              <a:rPr lang="en-US" sz="2000" i="1" dirty="0" smtClean="0"/>
              <a:t> </a:t>
            </a:r>
            <a:r>
              <a:rPr lang="en-US" sz="2000" i="1" dirty="0" err="1" smtClean="0"/>
              <a:t>Naturels</a:t>
            </a:r>
            <a:r>
              <a:rPr lang="en-US" sz="2000" i="1" dirty="0" smtClean="0"/>
              <a:t>; </a:t>
            </a:r>
            <a:r>
              <a:rPr lang="en-US" sz="2000" i="1" dirty="0" err="1" smtClean="0"/>
              <a:t>Devisé</a:t>
            </a:r>
            <a:r>
              <a:rPr lang="en-US" sz="2000" i="1" dirty="0" smtClean="0"/>
              <a:t> en </a:t>
            </a:r>
            <a:r>
              <a:rPr lang="en-US" sz="2000" i="1" dirty="0" err="1" smtClean="0"/>
              <a:t>Quatre</a:t>
            </a:r>
            <a:r>
              <a:rPr lang="en-US" sz="2000" i="1" dirty="0" smtClean="0"/>
              <a:t> Livres</a:t>
            </a:r>
            <a:r>
              <a:rPr lang="en-US" sz="2000" dirty="0" smtClean="0"/>
              <a:t> (Paris: 1722); see Book I: “On the Relationship between Harmonic Ratios and Proportions.”</a:t>
            </a:r>
            <a:endParaRPr lang="en-US" sz="2000" dirty="0"/>
          </a:p>
        </p:txBody>
      </p: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713842" y="523875"/>
            <a:ext cx="4764315" cy="6334125"/>
          </a:xfrm>
        </p:spPr>
      </p:pic>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887162832"/>
      </p:ext>
    </p:extLst>
  </p:cSld>
  <p:clrMapOvr>
    <a:masterClrMapping/>
  </p:clrMapOvr>
  <mc:AlternateContent xmlns:mc="http://schemas.openxmlformats.org/markup-compatibility/2006">
    <mc:Choice xmlns:p14="http://schemas.microsoft.com/office/powerpoint/2010/main" Requires="p14">
      <p:transition spd="slow" p14:dur="2000" advTm="35973"/>
    </mc:Choice>
    <mc:Fallback>
      <p:transition spd="slow" advTm="35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9557</TotalTime>
  <Words>659</Words>
  <Application>Microsoft Macintosh PowerPoint</Application>
  <PresentationFormat>Widescreen</PresentationFormat>
  <Paragraphs>57</Paragraphs>
  <Slides>42</Slides>
  <Notes>4</Notes>
  <HiddenSlides>0</HiddenSlides>
  <MMClips>40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Baskerville</vt:lpstr>
      <vt:lpstr>Calibri</vt:lpstr>
      <vt:lpstr>Calibri Light</vt:lpstr>
      <vt:lpstr>Office Theme</vt:lpstr>
      <vt:lpstr>The History of Music Theory and the Undergraduate Curriculum</vt:lpstr>
      <vt:lpstr>CBS 10996 (CBS = “Catalogue of the Babylonian Section” at the museum of the University of Pennsylvania). </vt:lpstr>
      <vt:lpstr>Transcription from: Anne Draffkorn Kilmer, “A Music Tablet from Sippar(?): BM 65217 + 66616” Iraq, Vol. 46, No. 2 (Autumn, 1984), pp. 69-80.  </vt:lpstr>
      <vt:lpstr> David Wulstan, “The Tuning of the Babylonian Harp” Iraq, Vol. 30, No. 2 (Autumn, 1968), pp. 215-228.  </vt:lpstr>
      <vt:lpstr>Thomas Stanley, History of Philosophy, London: 1701.</vt:lpstr>
      <vt:lpstr>Scuola di Atene; Raphael 1509-11; Apostolic Palace, Vatican City. </vt:lpstr>
      <vt:lpstr>Initial depicting Boethius teaching his students from folio 4r of a manuscript of the Consolation of Philosophy (Italy?, 1385) MS Hunter 374 (V.1.11), Glasgow University library.</vt:lpstr>
      <vt:lpstr>Joseph Smits van Waesberghe, Musikerziehung : Lehre und Theorie der Musik im Mittelalter, Leipzig: 1969.</vt:lpstr>
      <vt:lpstr>Jean-Philippe Rameau, Traité de l’Harmonie Reduite à ses Principes Naturels; Devisé en Quatre Livres (Paris: 1722); see Book I: “On the Relationship between Harmonic Ratios and Proportions.”</vt:lpstr>
      <vt:lpstr> Table from: Marcelle Duchesne-Guillemin, “Music in Ancient Mesopotamia and Egypt” World Archaeology, Vol. 12, No. 3, (Feb., 1981), pp. 287-297.  </vt:lpstr>
      <vt:lpstr>Part IIa: Two Undergraduate Textbooks on Music Theory </vt:lpstr>
      <vt:lpstr>PowerPoint Presentation</vt:lpstr>
      <vt:lpstr>Allen Irvine McHose, The Contrapuntal Harmonic Technique of the 18th Century (NY: Appleton-Century-Crofts, Inc., 1947).</vt:lpstr>
      <vt:lpstr>Allen Forte, Tonal Harmony in Concept and Practice (NY: Holt, Rinehart and Winston, 1974).</vt:lpstr>
      <vt:lpstr>Allen Forte, Tonal Harmony in Concept and Practice (NY: Holt, Rinehart and Winston: 1962, 1974, 1979). </vt:lpstr>
      <vt:lpstr>Part IIb: Undergraduate Textbooks  in Mathematics, Biology, Economics, Psychology and Philosophy</vt:lpstr>
      <vt:lpstr>Mathematics:</vt:lpstr>
      <vt:lpstr>James Stuart, Calculus: Concepts and Contexts 3 (Belmont, CA: Thomson, Brooks/Cole, 2005)  </vt:lpstr>
      <vt:lpstr>PowerPoint Presentation</vt:lpstr>
      <vt:lpstr>David M. Burton, Elementary Number Theory (Boston: Allyn and Bacon, 1980).</vt:lpstr>
      <vt:lpstr>David M. Burton, Elementary Number Theory (Boston: Allyn and Bacon, 1980).</vt:lpstr>
      <vt:lpstr>David M. Burton, Elementary Number Theory (Boston: Allyn and Bacon, 1980).</vt:lpstr>
      <vt:lpstr>Biology and Economics:</vt:lpstr>
      <vt:lpstr> James D. Gwartney, Richard L. Stroup, Russell S. Sobel, David A. Macpherson, Economics: Private and Public Choice (Mason, OH: Thomson/Southwestern, 2006). </vt:lpstr>
      <vt:lpstr>Psychology and Philosophy:</vt:lpstr>
      <vt:lpstr>Part III:  Theory 101: Freshman Theory, First Term, Brown/Wason &amp; Colleagues</vt:lpstr>
      <vt:lpstr>PowerPoint Presentation</vt:lpstr>
      <vt:lpstr>TH 101: Freshman Theory, First Term; Brown/Wason and Colleagues  Anthology, Fall 2000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IV: Peroration  1. Why has so little of the history of theory filtered down to undergraduate textbooks?  2.  What’s to be gained by integrating some of the history of theory into those textbooks?</vt:lpstr>
      <vt:lpstr>PowerPoint Presentation</vt:lpstr>
      <vt:lpstr>Steven Weinberg, “Eye on the Present: The Whig History of Science,” New York Review of Books, 12/17/15. </vt:lpstr>
      <vt:lpstr>John Hollander, The Untuning of the Sky (Princeton: Princeton University Press, 1961).</vt:lpstr>
      <vt:lpstr>PowerPoint Presentation</vt:lpstr>
      <vt:lpstr>  The History of Music Theory and the Undergraduate Curriculum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History of Music Theory and the Undergraduate Curriculum  </dc:title>
  <dc:creator>Wason, Robert</dc:creator>
  <cp:lastModifiedBy>Wason, Robert</cp:lastModifiedBy>
  <cp:revision>108</cp:revision>
  <dcterms:created xsi:type="dcterms:W3CDTF">2016-01-15T14:57:23Z</dcterms:created>
  <dcterms:modified xsi:type="dcterms:W3CDTF">2016-03-29T21:55:40Z</dcterms:modified>
</cp:coreProperties>
</file>